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0" r:id="rId2"/>
    <p:sldId id="272" r:id="rId3"/>
    <p:sldId id="256" r:id="rId4"/>
    <p:sldId id="265" r:id="rId5"/>
    <p:sldId id="257" r:id="rId6"/>
    <p:sldId id="258" r:id="rId7"/>
    <p:sldId id="259" r:id="rId8"/>
    <p:sldId id="261" r:id="rId9"/>
    <p:sldId id="262" r:id="rId10"/>
    <p:sldId id="263" r:id="rId11"/>
    <p:sldId id="266" r:id="rId12"/>
    <p:sldId id="267" r:id="rId13"/>
    <p:sldId id="268" r:id="rId14"/>
    <p:sldId id="269" r:id="rId15"/>
    <p:sldId id="26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7" autoAdjust="0"/>
    <p:restoredTop sz="94660"/>
  </p:normalViewPr>
  <p:slideViewPr>
    <p:cSldViewPr snapToGrid="0">
      <p:cViewPr varScale="1">
        <p:scale>
          <a:sx n="72" d="100"/>
          <a:sy n="72" d="100"/>
        </p:scale>
        <p:origin x="-402"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5A7114E-E9DE-4A80-9AC0-2BBAB75AD8BA}" type="datetimeFigureOut">
              <a:rPr lang="en-US" smtClean="0"/>
              <a:pPr/>
              <a:t>12/22/2017</a:t>
            </a:fld>
            <a:endParaRPr lang="en-US"/>
          </a:p>
        </p:txBody>
      </p:sp>
      <p:sp>
        <p:nvSpPr>
          <p:cNvPr id="5" name="Footer Placeholder 4"/>
          <p:cNvSpPr>
            <a:spLocks noGrp="1"/>
          </p:cNvSpPr>
          <p:nvPr>
            <p:ph type="ftr" sz="quarter" idx="11"/>
          </p:nvPr>
        </p:nvSpPr>
        <p:spPr>
          <a:xfrm>
            <a:off x="3962399" y="5870575"/>
            <a:ext cx="4893958" cy="377825"/>
          </a:xfrm>
        </p:spPr>
        <p:txBody>
          <a:bodyPr/>
          <a:lstStyle/>
          <a:p>
            <a:endParaRPr lang="en-US"/>
          </a:p>
        </p:txBody>
      </p:sp>
      <p:sp>
        <p:nvSpPr>
          <p:cNvPr id="6" name="Slide Number Placeholder 5"/>
          <p:cNvSpPr>
            <a:spLocks noGrp="1"/>
          </p:cNvSpPr>
          <p:nvPr>
            <p:ph type="sldNum" sz="quarter" idx="12"/>
          </p:nvPr>
        </p:nvSpPr>
        <p:spPr>
          <a:xfrm>
            <a:off x="10608958" y="5870575"/>
            <a:ext cx="551167" cy="377825"/>
          </a:xfrm>
        </p:spPr>
        <p:txBody>
          <a:bodyPr/>
          <a:lstStyle/>
          <a:p>
            <a:fld id="{092C7A41-7C16-4C56-B472-76EB96FC163C}" type="slidenum">
              <a:rPr lang="en-US" smtClean="0"/>
              <a:pPr/>
              <a:t>‹#›</a:t>
            </a:fld>
            <a:endParaRPr lang="en-US"/>
          </a:p>
        </p:txBody>
      </p:sp>
    </p:spTree>
    <p:extLst>
      <p:ext uri="{BB962C8B-B14F-4D97-AF65-F5344CB8AC3E}">
        <p14:creationId xmlns:p14="http://schemas.microsoft.com/office/powerpoint/2010/main" xmlns="" val="180856244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5A7114E-E9DE-4A80-9AC0-2BBAB75AD8BA}" type="datetimeFigureOut">
              <a:rPr lang="en-US" smtClean="0"/>
              <a:pPr/>
              <a:t>12/22/2017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2C7A41-7C16-4C56-B472-76EB96FC163C}" type="slidenum">
              <a:rPr lang="en-US" smtClean="0"/>
              <a:pPr/>
              <a:t>‹#›</a:t>
            </a:fld>
            <a:endParaRPr lang="en-US"/>
          </a:p>
        </p:txBody>
      </p:sp>
    </p:spTree>
    <p:extLst>
      <p:ext uri="{BB962C8B-B14F-4D97-AF65-F5344CB8AC3E}">
        <p14:creationId xmlns:p14="http://schemas.microsoft.com/office/powerpoint/2010/main" xmlns="" val="796411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5A7114E-E9DE-4A80-9AC0-2BBAB75AD8BA}" type="datetimeFigureOut">
              <a:rPr lang="en-US" smtClean="0"/>
              <a:pPr/>
              <a:t>12/22/2017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2C7A41-7C16-4C56-B472-76EB96FC163C}" type="slidenum">
              <a:rPr lang="en-US" smtClean="0"/>
              <a:pPr/>
              <a:t>‹#›</a:t>
            </a:fld>
            <a:endParaRPr lang="en-US"/>
          </a:p>
        </p:txBody>
      </p:sp>
    </p:spTree>
    <p:extLst>
      <p:ext uri="{BB962C8B-B14F-4D97-AF65-F5344CB8AC3E}">
        <p14:creationId xmlns:p14="http://schemas.microsoft.com/office/powerpoint/2010/main" xmlns="" val="40223510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5A7114E-E9DE-4A80-9AC0-2BBAB75AD8BA}" type="datetimeFigureOut">
              <a:rPr lang="en-US" smtClean="0"/>
              <a:pPr/>
              <a:t>12/22/2017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2C7A41-7C16-4C56-B472-76EB96FC163C}" type="slidenum">
              <a:rPr lang="en-US" smtClean="0"/>
              <a:pPr/>
              <a:t>‹#›</a:t>
            </a:fld>
            <a:endParaRPr lang="en-US"/>
          </a:p>
        </p:txBody>
      </p:sp>
    </p:spTree>
    <p:extLst>
      <p:ext uri="{BB962C8B-B14F-4D97-AF65-F5344CB8AC3E}">
        <p14:creationId xmlns:p14="http://schemas.microsoft.com/office/powerpoint/2010/main" xmlns="" val="29769329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5A7114E-E9DE-4A80-9AC0-2BBAB75AD8BA}" type="datetimeFigureOut">
              <a:rPr lang="en-US" smtClean="0"/>
              <a:pPr/>
              <a:t>12/22/2017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2C7A41-7C16-4C56-B472-76EB96FC163C}" type="slidenum">
              <a:rPr lang="en-US" smtClean="0"/>
              <a:pPr/>
              <a:t>‹#›</a:t>
            </a:fld>
            <a:endParaRPr lang="en-US"/>
          </a:p>
        </p:txBody>
      </p:sp>
    </p:spTree>
    <p:extLst>
      <p:ext uri="{BB962C8B-B14F-4D97-AF65-F5344CB8AC3E}">
        <p14:creationId xmlns:p14="http://schemas.microsoft.com/office/powerpoint/2010/main" xmlns="" val="26530138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5A7114E-E9DE-4A80-9AC0-2BBAB75AD8BA}" type="datetimeFigureOut">
              <a:rPr lang="en-US" smtClean="0"/>
              <a:pPr/>
              <a:t>12/22/2017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2C7A41-7C16-4C56-B472-76EB96FC163C}" type="slidenum">
              <a:rPr lang="en-US" smtClean="0"/>
              <a:pPr/>
              <a:t>‹#›</a:t>
            </a:fld>
            <a:endParaRPr lang="en-US"/>
          </a:p>
        </p:txBody>
      </p:sp>
    </p:spTree>
    <p:extLst>
      <p:ext uri="{BB962C8B-B14F-4D97-AF65-F5344CB8AC3E}">
        <p14:creationId xmlns:p14="http://schemas.microsoft.com/office/powerpoint/2010/main" xmlns="" val="941566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5A7114E-E9DE-4A80-9AC0-2BBAB75AD8BA}" type="datetimeFigureOut">
              <a:rPr lang="en-US" smtClean="0"/>
              <a:pPr/>
              <a:t>12/22/2017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2C7A41-7C16-4C56-B472-76EB96FC163C}" type="slidenum">
              <a:rPr lang="en-US" smtClean="0"/>
              <a:pPr/>
              <a:t>‹#›</a:t>
            </a:fld>
            <a:endParaRPr lang="en-US"/>
          </a:p>
        </p:txBody>
      </p:sp>
    </p:spTree>
    <p:extLst>
      <p:ext uri="{BB962C8B-B14F-4D97-AF65-F5344CB8AC3E}">
        <p14:creationId xmlns:p14="http://schemas.microsoft.com/office/powerpoint/2010/main" xmlns="" val="25145814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5A7114E-E9DE-4A80-9AC0-2BBAB75AD8BA}" type="datetimeFigureOut">
              <a:rPr lang="en-US" smtClean="0"/>
              <a:pPr/>
              <a:t>12/22/2017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2C7A41-7C16-4C56-B472-76EB96FC163C}" type="slidenum">
              <a:rPr lang="en-US" smtClean="0"/>
              <a:pPr/>
              <a:t>‹#›</a:t>
            </a:fld>
            <a:endParaRPr lang="en-US"/>
          </a:p>
        </p:txBody>
      </p:sp>
      <p:sp>
        <p:nvSpPr>
          <p:cNvPr id="8" name="Title 1"/>
          <p:cNvSpPr>
            <a:spLocks noGrp="1"/>
          </p:cNvSpPr>
          <p:nvPr>
            <p:ph type="title"/>
          </p:nvPr>
        </p:nvSpPr>
        <p:spPr>
          <a:xfrm>
            <a:off x="685801" y="609600"/>
            <a:ext cx="10131425" cy="1456267"/>
          </a:xfrm>
        </p:spPr>
        <p:txBody>
          <a:bodyPr/>
          <a:lstStyle/>
          <a:p>
            <a:r>
              <a:rPr lang="en-US" smtClean="0"/>
              <a:t>Click to edit Master title style</a:t>
            </a:r>
            <a:endParaRPr lang="en-US" dirty="0"/>
          </a:p>
        </p:txBody>
      </p:sp>
    </p:spTree>
    <p:extLst>
      <p:ext uri="{BB962C8B-B14F-4D97-AF65-F5344CB8AC3E}">
        <p14:creationId xmlns:p14="http://schemas.microsoft.com/office/powerpoint/2010/main" xmlns="" val="2030615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5A7114E-E9DE-4A80-9AC0-2BBAB75AD8BA}" type="datetimeFigureOut">
              <a:rPr lang="en-US" smtClean="0"/>
              <a:pPr/>
              <a:t>12/22/2017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2C7A41-7C16-4C56-B472-76EB96FC163C}" type="slidenum">
              <a:rPr lang="en-US" smtClean="0"/>
              <a:pPr/>
              <a:t>‹#›</a:t>
            </a:fld>
            <a:endParaRPr lang="en-US"/>
          </a:p>
        </p:txBody>
      </p:sp>
    </p:spTree>
    <p:extLst>
      <p:ext uri="{BB962C8B-B14F-4D97-AF65-F5344CB8AC3E}">
        <p14:creationId xmlns:p14="http://schemas.microsoft.com/office/powerpoint/2010/main" xmlns="" val="3620304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5A7114E-E9DE-4A80-9AC0-2BBAB75AD8BA}" type="datetimeFigureOut">
              <a:rPr lang="en-US" smtClean="0"/>
              <a:pPr/>
              <a:t>12/22/2017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2C7A41-7C16-4C56-B472-76EB96FC163C}" type="slidenum">
              <a:rPr lang="en-US" smtClean="0"/>
              <a:pPr/>
              <a:t>‹#›</a:t>
            </a:fld>
            <a:endParaRPr lang="en-US"/>
          </a:p>
        </p:txBody>
      </p:sp>
    </p:spTree>
    <p:extLst>
      <p:ext uri="{BB962C8B-B14F-4D97-AF65-F5344CB8AC3E}">
        <p14:creationId xmlns:p14="http://schemas.microsoft.com/office/powerpoint/2010/main" xmlns="" val="4169763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5A7114E-E9DE-4A80-9AC0-2BBAB75AD8BA}" type="datetimeFigureOut">
              <a:rPr lang="en-US" smtClean="0"/>
              <a:pPr/>
              <a:t>12/22/2017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2C7A41-7C16-4C56-B472-76EB96FC163C}" type="slidenum">
              <a:rPr lang="en-US" smtClean="0"/>
              <a:pPr/>
              <a:t>‹#›</a:t>
            </a:fld>
            <a:endParaRPr lang="en-US"/>
          </a:p>
        </p:txBody>
      </p:sp>
    </p:spTree>
    <p:extLst>
      <p:ext uri="{BB962C8B-B14F-4D97-AF65-F5344CB8AC3E}">
        <p14:creationId xmlns:p14="http://schemas.microsoft.com/office/powerpoint/2010/main" xmlns="" val="123961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5A7114E-E9DE-4A80-9AC0-2BBAB75AD8BA}" type="datetimeFigureOut">
              <a:rPr lang="en-US" smtClean="0"/>
              <a:pPr/>
              <a:t>12/22/2017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2C7A41-7C16-4C56-B472-76EB96FC163C}" type="slidenum">
              <a:rPr lang="en-US" smtClean="0"/>
              <a:pPr/>
              <a:t>‹#›</a:t>
            </a:fld>
            <a:endParaRPr lang="en-US"/>
          </a:p>
        </p:txBody>
      </p:sp>
    </p:spTree>
    <p:extLst>
      <p:ext uri="{BB962C8B-B14F-4D97-AF65-F5344CB8AC3E}">
        <p14:creationId xmlns:p14="http://schemas.microsoft.com/office/powerpoint/2010/main" xmlns="" val="3262699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5A7114E-E9DE-4A80-9AC0-2BBAB75AD8BA}" type="datetimeFigureOut">
              <a:rPr lang="en-US" smtClean="0"/>
              <a:pPr/>
              <a:t>12/22/2017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2C7A41-7C16-4C56-B472-76EB96FC163C}" type="slidenum">
              <a:rPr lang="en-US" smtClean="0"/>
              <a:pPr/>
              <a:t>‹#›</a:t>
            </a:fld>
            <a:endParaRPr lang="en-US"/>
          </a:p>
        </p:txBody>
      </p:sp>
    </p:spTree>
    <p:extLst>
      <p:ext uri="{BB962C8B-B14F-4D97-AF65-F5344CB8AC3E}">
        <p14:creationId xmlns:p14="http://schemas.microsoft.com/office/powerpoint/2010/main" xmlns="" val="2872448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5A7114E-E9DE-4A80-9AC0-2BBAB75AD8BA}" type="datetimeFigureOut">
              <a:rPr lang="en-US" smtClean="0"/>
              <a:pPr/>
              <a:t>12/22/2017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2C7A41-7C16-4C56-B472-76EB96FC163C}" type="slidenum">
              <a:rPr lang="en-US" smtClean="0"/>
              <a:pPr/>
              <a:t>‹#›</a:t>
            </a:fld>
            <a:endParaRPr lang="en-US"/>
          </a:p>
        </p:txBody>
      </p:sp>
    </p:spTree>
    <p:extLst>
      <p:ext uri="{BB962C8B-B14F-4D97-AF65-F5344CB8AC3E}">
        <p14:creationId xmlns:p14="http://schemas.microsoft.com/office/powerpoint/2010/main" xmlns="" val="2613207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5A7114E-E9DE-4A80-9AC0-2BBAB75AD8BA}" type="datetimeFigureOut">
              <a:rPr lang="en-US" smtClean="0"/>
              <a:pPr/>
              <a:t>12/22/2017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2C7A41-7C16-4C56-B472-76EB96FC163C}" type="slidenum">
              <a:rPr lang="en-US" smtClean="0"/>
              <a:pPr/>
              <a:t>‹#›</a:t>
            </a:fld>
            <a:endParaRPr lang="en-US"/>
          </a:p>
        </p:txBody>
      </p:sp>
    </p:spTree>
    <p:extLst>
      <p:ext uri="{BB962C8B-B14F-4D97-AF65-F5344CB8AC3E}">
        <p14:creationId xmlns:p14="http://schemas.microsoft.com/office/powerpoint/2010/main" xmlns="" val="3312385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5A7114E-E9DE-4A80-9AC0-2BBAB75AD8BA}" type="datetimeFigureOut">
              <a:rPr lang="en-US" smtClean="0"/>
              <a:pPr/>
              <a:t>12/22/2017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2C7A41-7C16-4C56-B472-76EB96FC163C}" type="slidenum">
              <a:rPr lang="en-US" smtClean="0"/>
              <a:pPr/>
              <a:t>‹#›</a:t>
            </a:fld>
            <a:endParaRPr lang="en-US"/>
          </a:p>
        </p:txBody>
      </p:sp>
    </p:spTree>
    <p:extLst>
      <p:ext uri="{BB962C8B-B14F-4D97-AF65-F5344CB8AC3E}">
        <p14:creationId xmlns:p14="http://schemas.microsoft.com/office/powerpoint/2010/main" xmlns="" val="29383885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5A7114E-E9DE-4A80-9AC0-2BBAB75AD8BA}" type="datetimeFigureOut">
              <a:rPr lang="en-US" smtClean="0"/>
              <a:pPr/>
              <a:t>12/22/2017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2C7A41-7C16-4C56-B472-76EB96FC163C}" type="slidenum">
              <a:rPr lang="en-US" smtClean="0"/>
              <a:pPr/>
              <a:t>‹#›</a:t>
            </a:fld>
            <a:endParaRPr lang="en-US"/>
          </a:p>
        </p:txBody>
      </p:sp>
    </p:spTree>
    <p:extLst>
      <p:ext uri="{BB962C8B-B14F-4D97-AF65-F5344CB8AC3E}">
        <p14:creationId xmlns:p14="http://schemas.microsoft.com/office/powerpoint/2010/main" xmlns="" val="2707989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5A7114E-E9DE-4A80-9AC0-2BBAB75AD8BA}" type="datetimeFigureOut">
              <a:rPr lang="en-US" smtClean="0"/>
              <a:pPr/>
              <a:t>12/22/2017</a:t>
            </a:fld>
            <a:endParaRPr lang="en-US"/>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92C7A41-7C16-4C56-B472-76EB96FC163C}" type="slidenum">
              <a:rPr lang="en-US" smtClean="0"/>
              <a:pPr/>
              <a:t>‹#›</a:t>
            </a:fld>
            <a:endParaRPr lang="en-US"/>
          </a:p>
        </p:txBody>
      </p:sp>
    </p:spTree>
    <p:extLst>
      <p:ext uri="{BB962C8B-B14F-4D97-AF65-F5344CB8AC3E}">
        <p14:creationId xmlns:p14="http://schemas.microsoft.com/office/powerpoint/2010/main" xmlns="" val="423887063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hyperlink" Target="https://ar.wikipedia.org/wiki/%D8%A5%D9%86%D8%B3%D8%A7%D9%86" TargetMode="External"/><Relationship Id="rId13" Type="http://schemas.openxmlformats.org/officeDocument/2006/relationships/hyperlink" Target="https://ar.wikipedia.org/wiki/%D8%AB%D8%B1%D9%88%D8%A9_%D8%A7%D9%84%D8%A3%D9%85%D9%85" TargetMode="External"/><Relationship Id="rId18" Type="http://schemas.openxmlformats.org/officeDocument/2006/relationships/hyperlink" Target="https://ar.wikipedia.org/wiki/%D8%B3%D9%8A%D8%A7%D8%B3%D8%A9" TargetMode="External"/><Relationship Id="rId26" Type="http://schemas.openxmlformats.org/officeDocument/2006/relationships/hyperlink" Target="https://ar.wikipedia.org/wiki/%D9%85%D8%B0%D9%87%D8%A8_%D8%B7%D8%A8%D9%8A%D8%B9%D9%8A" TargetMode="External"/><Relationship Id="rId3" Type="http://schemas.openxmlformats.org/officeDocument/2006/relationships/hyperlink" Target="https://ar.wikipedia.org/wiki/%D9%85%D8%AE%D8%AA%D8%A7%D8%B1_%D8%A7%D9%84%D8%B5%D8%AD%D8%A7%D8%AD" TargetMode="External"/><Relationship Id="rId21" Type="http://schemas.openxmlformats.org/officeDocument/2006/relationships/hyperlink" Target="https://ar.wikipedia.org/wiki/%D8%AD%D9%83%D9%88%D9%85%D8%A9" TargetMode="External"/><Relationship Id="rId7" Type="http://schemas.openxmlformats.org/officeDocument/2006/relationships/hyperlink" Target="https://ar.wikipedia.org/wiki/%D8%B9%D9%84%D9%85" TargetMode="External"/><Relationship Id="rId12" Type="http://schemas.openxmlformats.org/officeDocument/2006/relationships/hyperlink" Target="https://ar.wikipedia.org/wiki/%D8%A2%D8%AF%D9%85_%D8%B3%D9%85%D9%8A%D8%AB" TargetMode="External"/><Relationship Id="rId17" Type="http://schemas.openxmlformats.org/officeDocument/2006/relationships/hyperlink" Target="https://ar.wikipedia.org/wiki/%D8%A7%D9%82%D8%AA%D8%B5%D8%A7%D8%AF_%D8%B3%D9%8A%D8%A7%D8%B3%D9%8A" TargetMode="External"/><Relationship Id="rId25" Type="http://schemas.openxmlformats.org/officeDocument/2006/relationships/hyperlink" Target="https://ar.wikipedia.org/wiki/%D9%81%D8%B1%D9%86%D8%B3%D8%A7" TargetMode="External"/><Relationship Id="rId2" Type="http://schemas.openxmlformats.org/officeDocument/2006/relationships/hyperlink" Target="https://ar.wikipedia.org/wiki/%D8%A7%D9%84%D9%85%D8%A7%D9%84" TargetMode="External"/><Relationship Id="rId16" Type="http://schemas.openxmlformats.org/officeDocument/2006/relationships/hyperlink" Target="https://ar.wikipedia.org/wiki/%D8%A7%D9%84%D8%AA%D8%A7%D8%B1%D9%8A%D8%AE" TargetMode="External"/><Relationship Id="rId20" Type="http://schemas.openxmlformats.org/officeDocument/2006/relationships/hyperlink" Target="https://ar.wikipedia.org/wiki/%D8%B9%D9%85%D9%84_(%D8%AA%D9%88%D8%B6%D9%8A%D8%AD)" TargetMode="External"/><Relationship Id="rId1" Type="http://schemas.openxmlformats.org/officeDocument/2006/relationships/slideLayout" Target="../slideLayouts/slideLayout1.xml"/><Relationship Id="rId6" Type="http://schemas.openxmlformats.org/officeDocument/2006/relationships/hyperlink" Target="https://ar.wikipedia.org/wiki/1932" TargetMode="External"/><Relationship Id="rId11" Type="http://schemas.openxmlformats.org/officeDocument/2006/relationships/hyperlink" Target="https://ar.wikipedia.org/w/index.php?title=%D8%A3%D8%AE%D8%AA%D9%8A%D8%A7%D8%B1&amp;action=edit&amp;redlink=1" TargetMode="External"/><Relationship Id="rId24" Type="http://schemas.openxmlformats.org/officeDocument/2006/relationships/hyperlink" Target="https://ar.wikipedia.org/wiki/%D8%B1%D8%AC%D9%84_%D8%AF%D9%8A%D9%86" TargetMode="External"/><Relationship Id="rId5" Type="http://schemas.openxmlformats.org/officeDocument/2006/relationships/hyperlink" Target="https://ar.wikipedia.org/wiki/%D9%85%D9%82%D8%A7%D9%84%D8%A9" TargetMode="External"/><Relationship Id="rId15" Type="http://schemas.openxmlformats.org/officeDocument/2006/relationships/hyperlink" Target="https://ar.wikipedia.org/wiki/%D8%A7%D9%84%D8%A5%D9%86%D8%AA%D8%A7%D8%AC" TargetMode="External"/><Relationship Id="rId23" Type="http://schemas.openxmlformats.org/officeDocument/2006/relationships/hyperlink" Target="https://ar.wikipedia.org/wiki/%D9%85%D8%B5%D8%B7%D9%84%D8%AD" TargetMode="External"/><Relationship Id="rId10" Type="http://schemas.openxmlformats.org/officeDocument/2006/relationships/hyperlink" Target="https://ar.wikipedia.org/w/index.php?title=%D9%85%D8%B4%D9%83%D9%84%D8%A9_%D8%A7%D9%82%D8%AA%D8%B5%D8%A7%D8%AF%D9%8A%D8%A9&amp;action=edit&amp;redlink=1" TargetMode="External"/><Relationship Id="rId19" Type="http://schemas.openxmlformats.org/officeDocument/2006/relationships/hyperlink" Target="https://ar.wikipedia.org/wiki/%D9%86%D8%A7%D8%AA%D8%AC_%D9%85%D8%A7%D8%AF%D9%8A" TargetMode="External"/><Relationship Id="rId4" Type="http://schemas.openxmlformats.org/officeDocument/2006/relationships/hyperlink" Target="https://ar.wikipedia.org/wiki/%D8%AA%D8%B9%D8%B1%D9%8A%D9%81" TargetMode="External"/><Relationship Id="rId9" Type="http://schemas.openxmlformats.org/officeDocument/2006/relationships/hyperlink" Target="https://ar.wikipedia.org/w/index.php?title=%D8%A7%D9%84%D9%86%D8%AF%D8%B1%D8%A9&amp;action=edit&amp;redlink=1" TargetMode="External"/><Relationship Id="rId14" Type="http://schemas.openxmlformats.org/officeDocument/2006/relationships/hyperlink" Target="https://ar.wikipedia.org/wiki/1776#.D8.A2.D8.B0.D8.A7.D8.B1_-_.D9.85.D8.A7.D8.B1.D8.B3" TargetMode="External"/><Relationship Id="rId22" Type="http://schemas.openxmlformats.org/officeDocument/2006/relationships/hyperlink" Target="https://ar.wikipedia.org/wiki/%D9%83%D8%AA%D8%A7%D8%A8" TargetMode="External"/><Relationship Id="rId27" Type="http://schemas.openxmlformats.org/officeDocument/2006/relationships/hyperlink" Target="https://ar.wikipedia.org/wiki/%D8%B2%D8%B1%D8%A7%D8%B9%D8%A9"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en.wikipedia.org/wiki/Microeconomics" TargetMode="External"/><Relationship Id="rId2" Type="http://schemas.openxmlformats.org/officeDocument/2006/relationships/hyperlink" Target="https://en.wikipedia.org/wiki/Economics" TargetMode="External"/><Relationship Id="rId1" Type="http://schemas.openxmlformats.org/officeDocument/2006/relationships/slideLayout" Target="../slideLayouts/slideLayout1.xml"/><Relationship Id="rId6" Type="http://schemas.openxmlformats.org/officeDocument/2006/relationships/hyperlink" Target="https://en.wikipedia.org/wiki/Cost_Accounting" TargetMode="External"/><Relationship Id="rId5" Type="http://schemas.openxmlformats.org/officeDocument/2006/relationships/hyperlink" Target="https://en.wikipedia.org/wiki/Mathematics" TargetMode="External"/><Relationship Id="rId4" Type="http://schemas.openxmlformats.org/officeDocument/2006/relationships/hyperlink" Target="https://en.wikipedia.org/wiki/Statistics"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en.wikipedia.org/wiki/Tax_credits" TargetMode="External"/><Relationship Id="rId3" Type="http://schemas.openxmlformats.org/officeDocument/2006/relationships/hyperlink" Target="https://en.wikipedia.org/wiki/Inflation" TargetMode="External"/><Relationship Id="rId7" Type="http://schemas.openxmlformats.org/officeDocument/2006/relationships/hyperlink" Target="https://en.wikipedia.org/wiki/Taxes" TargetMode="External"/><Relationship Id="rId2" Type="http://schemas.openxmlformats.org/officeDocument/2006/relationships/hyperlink" Target="https://en.wikipedia.org/wiki/Engineer" TargetMode="External"/><Relationship Id="rId1" Type="http://schemas.openxmlformats.org/officeDocument/2006/relationships/slideLayout" Target="../slideLayouts/slideLayout1.xml"/><Relationship Id="rId6" Type="http://schemas.openxmlformats.org/officeDocument/2006/relationships/hyperlink" Target="https://en.wikipedia.org/wiki/Resource_depletion" TargetMode="External"/><Relationship Id="rId11" Type="http://schemas.openxmlformats.org/officeDocument/2006/relationships/hyperlink" Target="https://en.wikipedia.org/wiki/Cost_engineering" TargetMode="External"/><Relationship Id="rId5" Type="http://schemas.openxmlformats.org/officeDocument/2006/relationships/hyperlink" Target="https://en.wikipedia.org/wiki/Depreciation" TargetMode="External"/><Relationship Id="rId10" Type="http://schemas.openxmlformats.org/officeDocument/2006/relationships/hyperlink" Target="https://en.wikipedia.org/wiki/Capital_(economics)" TargetMode="External"/><Relationship Id="rId4" Type="http://schemas.openxmlformats.org/officeDocument/2006/relationships/hyperlink" Target="https://en.wikipedia.org/wiki/Uncertainty" TargetMode="External"/><Relationship Id="rId9" Type="http://schemas.openxmlformats.org/officeDocument/2006/relationships/hyperlink" Target="https://en.wikipedia.org/wiki/Accounting"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00798" y="2359406"/>
            <a:ext cx="8620156" cy="830997"/>
          </a:xfrm>
          <a:prstGeom prst="rect">
            <a:avLst/>
          </a:prstGeom>
          <a:solidFill>
            <a:srgbClr val="FF0000"/>
          </a:solidFill>
          <a:ln w="57150">
            <a:solidFill>
              <a:srgbClr val="FFFF00"/>
            </a:solidFill>
          </a:ln>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a:r>
              <a:rPr lang="en-US" sz="4800" b="1" dirty="0">
                <a:solidFill>
                  <a:schemeClr val="tx1"/>
                </a:solidFill>
                <a:effectLst>
                  <a:outerShdw blurRad="38100" dist="38100" dir="2700000" algn="tl">
                    <a:srgbClr val="000000">
                      <a:alpha val="43137"/>
                    </a:srgbClr>
                  </a:outerShdw>
                </a:effectLst>
                <a:latin typeface="Garamond" pitchFamily="18" charset="0"/>
              </a:rPr>
              <a:t>Engineering </a:t>
            </a:r>
            <a:r>
              <a:rPr lang="en-US" sz="4800" b="1" dirty="0" err="1" smtClean="0">
                <a:solidFill>
                  <a:schemeClr val="tx1"/>
                </a:solidFill>
                <a:effectLst>
                  <a:outerShdw blurRad="38100" dist="38100" dir="2700000" algn="tl">
                    <a:srgbClr val="000000">
                      <a:alpha val="43137"/>
                    </a:srgbClr>
                  </a:outerShdw>
                </a:effectLst>
                <a:latin typeface="Garamond" pitchFamily="18" charset="0"/>
              </a:rPr>
              <a:t>Econmy</a:t>
            </a:r>
            <a:endParaRPr lang="en-US" sz="4800" b="1" dirty="0">
              <a:solidFill>
                <a:schemeClr val="tx1"/>
              </a:solidFill>
              <a:effectLst>
                <a:outerShdw blurRad="38100" dist="38100" dir="2700000" algn="tl">
                  <a:srgbClr val="000000">
                    <a:alpha val="43137"/>
                  </a:srgbClr>
                </a:outerShdw>
              </a:effectLst>
              <a:latin typeface="Garamond" pitchFamily="18" charset="0"/>
            </a:endParaRPr>
          </a:p>
        </p:txBody>
      </p:sp>
      <p:sp>
        <p:nvSpPr>
          <p:cNvPr id="5" name="TextBox 4"/>
          <p:cNvSpPr txBox="1"/>
          <p:nvPr/>
        </p:nvSpPr>
        <p:spPr>
          <a:xfrm>
            <a:off x="180105" y="5226905"/>
            <a:ext cx="11845639" cy="1200329"/>
          </a:xfrm>
          <a:prstGeom prst="rect">
            <a:avLst/>
          </a:prstGeom>
          <a:solidFill>
            <a:srgbClr val="FF3399"/>
          </a:solidFill>
          <a:ln/>
        </p:spPr>
        <p:style>
          <a:lnRef idx="2">
            <a:schemeClr val="dk1"/>
          </a:lnRef>
          <a:fillRef idx="1">
            <a:schemeClr val="lt1"/>
          </a:fillRef>
          <a:effectRef idx="0">
            <a:schemeClr val="dk1"/>
          </a:effectRef>
          <a:fontRef idx="minor">
            <a:schemeClr val="dk1"/>
          </a:fontRef>
        </p:style>
        <p:txBody>
          <a:bodyPr wrap="square" rtlCol="1">
            <a:spAutoFit/>
          </a:bodyPr>
          <a:lstStyle/>
          <a:p>
            <a:pPr lvl="0"/>
            <a:r>
              <a:rPr lang="en-US" b="1" dirty="0" smtClean="0">
                <a:solidFill>
                  <a:schemeClr val="bg1"/>
                </a:solidFill>
                <a:latin typeface="Times New Roman" pitchFamily="18" charset="0"/>
                <a:cs typeface="Times New Roman" pitchFamily="18" charset="0"/>
              </a:rPr>
              <a:t>Engineering Economy E. Paul </a:t>
            </a:r>
            <a:r>
              <a:rPr lang="en-US" b="1" dirty="0" err="1" smtClean="0">
                <a:solidFill>
                  <a:schemeClr val="bg1"/>
                </a:solidFill>
                <a:latin typeface="Times New Roman" pitchFamily="18" charset="0"/>
                <a:cs typeface="Times New Roman" pitchFamily="18" charset="0"/>
              </a:rPr>
              <a:t>DeGarmo</a:t>
            </a:r>
            <a:endParaRPr lang="en-US" b="1" dirty="0" smtClean="0">
              <a:solidFill>
                <a:schemeClr val="bg1"/>
              </a:solidFill>
              <a:latin typeface="Times New Roman" pitchFamily="18" charset="0"/>
              <a:cs typeface="Times New Roman" pitchFamily="18" charset="0"/>
            </a:endParaRPr>
          </a:p>
          <a:p>
            <a:pPr lvl="0"/>
            <a:r>
              <a:rPr lang="en-US" b="1" dirty="0" smtClean="0">
                <a:solidFill>
                  <a:schemeClr val="bg1"/>
                </a:solidFill>
                <a:latin typeface="Times New Roman" pitchFamily="18" charset="0"/>
                <a:cs typeface="Times New Roman" pitchFamily="18" charset="0"/>
              </a:rPr>
              <a:t>Engineering Economy Leland Blank and Antony </a:t>
            </a:r>
            <a:r>
              <a:rPr lang="en-US" b="1" dirty="0" err="1" smtClean="0">
                <a:solidFill>
                  <a:schemeClr val="bg1"/>
                </a:solidFill>
                <a:latin typeface="Times New Roman" pitchFamily="18" charset="0"/>
                <a:cs typeface="Times New Roman" pitchFamily="18" charset="0"/>
              </a:rPr>
              <a:t>Tarquin</a:t>
            </a:r>
            <a:endParaRPr lang="en-US" b="1" dirty="0" smtClean="0">
              <a:solidFill>
                <a:schemeClr val="bg1"/>
              </a:solidFill>
              <a:latin typeface="Times New Roman" pitchFamily="18" charset="0"/>
              <a:cs typeface="Times New Roman" pitchFamily="18" charset="0"/>
            </a:endParaRPr>
          </a:p>
          <a:p>
            <a:pPr lvl="0"/>
            <a:r>
              <a:rPr lang="en-US" b="1" dirty="0" smtClean="0">
                <a:solidFill>
                  <a:schemeClr val="bg1"/>
                </a:solidFill>
                <a:latin typeface="Times New Roman" pitchFamily="18" charset="0"/>
                <a:cs typeface="Times New Roman" pitchFamily="18" charset="0"/>
              </a:rPr>
              <a:t>Engineering Economy and Project Management Chan S. Park and Donald D. </a:t>
            </a:r>
            <a:r>
              <a:rPr lang="en-US" b="1" dirty="0" err="1" smtClean="0">
                <a:solidFill>
                  <a:schemeClr val="bg1"/>
                </a:solidFill>
                <a:latin typeface="Times New Roman" pitchFamily="18" charset="0"/>
                <a:cs typeface="Times New Roman" pitchFamily="18" charset="0"/>
              </a:rPr>
              <a:t>Tippett</a:t>
            </a:r>
            <a:endParaRPr lang="en-US" b="1" dirty="0" smtClean="0">
              <a:solidFill>
                <a:schemeClr val="bg1"/>
              </a:solidFill>
              <a:latin typeface="Times New Roman" pitchFamily="18" charset="0"/>
              <a:cs typeface="Times New Roman" pitchFamily="18" charset="0"/>
            </a:endParaRPr>
          </a:p>
          <a:p>
            <a:pPr lvl="0"/>
            <a:r>
              <a:rPr lang="en-US" b="1" dirty="0" smtClean="0">
                <a:solidFill>
                  <a:schemeClr val="bg1"/>
                </a:solidFill>
                <a:latin typeface="Times New Roman" pitchFamily="18" charset="0"/>
                <a:cs typeface="Times New Roman" pitchFamily="18" charset="0"/>
              </a:rPr>
              <a:t>Fundamentals of Engineering Economics </a:t>
            </a:r>
            <a:r>
              <a:rPr lang="en-US" b="1" dirty="0" err="1" smtClean="0">
                <a:solidFill>
                  <a:schemeClr val="bg1"/>
                </a:solidFill>
                <a:latin typeface="Times New Roman" pitchFamily="18" charset="0"/>
                <a:cs typeface="Times New Roman" pitchFamily="18" charset="0"/>
              </a:rPr>
              <a:t>Kal</a:t>
            </a:r>
            <a:r>
              <a:rPr lang="en-US" b="1" dirty="0" smtClean="0">
                <a:solidFill>
                  <a:schemeClr val="bg1"/>
                </a:solidFill>
                <a:latin typeface="Times New Roman" pitchFamily="18" charset="0"/>
                <a:cs typeface="Times New Roman" pitchFamily="18" charset="0"/>
              </a:rPr>
              <a:t> </a:t>
            </a:r>
            <a:r>
              <a:rPr lang="en-US" b="1" dirty="0" err="1" smtClean="0">
                <a:solidFill>
                  <a:schemeClr val="bg1"/>
                </a:solidFill>
                <a:latin typeface="Times New Roman" pitchFamily="18" charset="0"/>
                <a:cs typeface="Times New Roman" pitchFamily="18" charset="0"/>
              </a:rPr>
              <a:t>Renganathan</a:t>
            </a:r>
            <a:r>
              <a:rPr lang="en-US" b="1" dirty="0" smtClean="0">
                <a:solidFill>
                  <a:schemeClr val="bg1"/>
                </a:solidFill>
                <a:latin typeface="Times New Roman" pitchFamily="18" charset="0"/>
                <a:cs typeface="Times New Roman" pitchFamily="18" charset="0"/>
              </a:rPr>
              <a:t> Sharma</a:t>
            </a:r>
            <a:endParaRPr lang="en-US" b="1" dirty="0">
              <a:solidFill>
                <a:schemeClr val="bg1"/>
              </a:solidFill>
              <a:latin typeface="Times New Roman" pitchFamily="18" charset="0"/>
              <a:cs typeface="Times New Roman" pitchFamily="18" charset="0"/>
            </a:endParaRPr>
          </a:p>
        </p:txBody>
      </p:sp>
      <p:sp>
        <p:nvSpPr>
          <p:cNvPr id="6" name="TextBox 5"/>
          <p:cNvSpPr txBox="1"/>
          <p:nvPr/>
        </p:nvSpPr>
        <p:spPr>
          <a:xfrm>
            <a:off x="3095604" y="4000504"/>
            <a:ext cx="6172200" cy="1077218"/>
          </a:xfrm>
          <a:prstGeom prst="rect">
            <a:avLst/>
          </a:prstGeom>
          <a:solidFill>
            <a:srgbClr val="FFFF00"/>
          </a:solidFill>
          <a:ln/>
        </p:spPr>
        <p:style>
          <a:lnRef idx="2">
            <a:schemeClr val="dk1"/>
          </a:lnRef>
          <a:fillRef idx="1">
            <a:schemeClr val="lt1"/>
          </a:fillRef>
          <a:effectRef idx="0">
            <a:schemeClr val="dk1"/>
          </a:effectRef>
          <a:fontRef idx="minor">
            <a:schemeClr val="dk1"/>
          </a:fontRef>
        </p:style>
        <p:txBody>
          <a:bodyPr wrap="square" rtlCol="1">
            <a:spAutoFit/>
          </a:bodyPr>
          <a:lstStyle/>
          <a:p>
            <a:pPr algn="ctr"/>
            <a:r>
              <a:rPr lang="en-US" sz="3200" b="1" dirty="0">
                <a:latin typeface="Times New Roman" pitchFamily="18" charset="0"/>
                <a:cs typeface="Times New Roman" pitchFamily="18" charset="0"/>
              </a:rPr>
              <a:t>Dr. Ola Adel</a:t>
            </a:r>
          </a:p>
          <a:p>
            <a:pPr algn="ctr"/>
            <a:r>
              <a:rPr lang="en-US" sz="3200" b="1" dirty="0" err="1">
                <a:latin typeface="Times New Roman" pitchFamily="18" charset="0"/>
                <a:cs typeface="Times New Roman" pitchFamily="18" charset="0"/>
              </a:rPr>
              <a:t>Ph.D</a:t>
            </a:r>
            <a:r>
              <a:rPr lang="en-US" sz="3200" b="1" dirty="0">
                <a:latin typeface="Times New Roman" pitchFamily="18" charset="0"/>
                <a:cs typeface="Times New Roman" pitchFamily="18" charset="0"/>
              </a:rPr>
              <a:t> Structural Engineering</a:t>
            </a:r>
            <a:endParaRPr lang="ar-IQ" sz="3200" b="1" dirty="0">
              <a:latin typeface="Times New Roman" pitchFamily="18" charset="0"/>
              <a:cs typeface="Times New Roman" pitchFamily="18" charset="0"/>
            </a:endParaRPr>
          </a:p>
        </p:txBody>
      </p:sp>
      <p:pic>
        <p:nvPicPr>
          <p:cNvPr id="7" name="Picture 6" descr="24.png"/>
          <p:cNvPicPr>
            <a:picLocks noChangeAspect="1"/>
          </p:cNvPicPr>
          <p:nvPr/>
        </p:nvPicPr>
        <p:blipFill>
          <a:blip r:embed="rId2" cstate="print"/>
          <a:stretch>
            <a:fillRect/>
          </a:stretch>
        </p:blipFill>
        <p:spPr>
          <a:xfrm>
            <a:off x="10787921" y="214290"/>
            <a:ext cx="1071570" cy="1446099"/>
          </a:xfrm>
          <a:prstGeom prst="rect">
            <a:avLst/>
          </a:prstGeom>
          <a:ln w="88900" cap="sq" cmpd="thickThin">
            <a:solidFill>
              <a:srgbClr val="FF0000"/>
            </a:solidFill>
            <a:prstDash val="solid"/>
            <a:miter lim="800000"/>
          </a:ln>
          <a:effectLst>
            <a:innerShdw blurRad="76200">
              <a:srgbClr val="000000"/>
            </a:innerShdw>
          </a:effectLst>
        </p:spPr>
      </p:pic>
      <p:sp>
        <p:nvSpPr>
          <p:cNvPr id="8" name="TextBox 7"/>
          <p:cNvSpPr txBox="1"/>
          <p:nvPr/>
        </p:nvSpPr>
        <p:spPr>
          <a:xfrm>
            <a:off x="1952596" y="214290"/>
            <a:ext cx="4214842" cy="1569660"/>
          </a:xfrm>
          <a:prstGeom prst="rect">
            <a:avLst/>
          </a:prstGeom>
          <a:noFill/>
        </p:spPr>
        <p:txBody>
          <a:bodyPr wrap="square" rtlCol="1">
            <a:spAutoFit/>
          </a:bodyPr>
          <a:lstStyle/>
          <a:p>
            <a:pPr algn="ctr" rtl="0"/>
            <a:r>
              <a:rPr lang="en-US" sz="2000" b="1"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Al-</a:t>
            </a:r>
            <a:r>
              <a:rPr lang="en-US" sz="2000" b="1" dirty="0" err="1">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Mansour</a:t>
            </a:r>
            <a:r>
              <a:rPr lang="en-US" sz="2000" b="1"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 University College    </a:t>
            </a:r>
          </a:p>
          <a:p>
            <a:pPr algn="ctr" rtl="0"/>
            <a:r>
              <a:rPr lang="ar-IQ" sz="2000" b="1"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كلية المنصور الجامعة</a:t>
            </a:r>
            <a:endParaRPr lang="en-US" sz="2000" b="1"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endParaRPr>
          </a:p>
          <a:p>
            <a:pPr algn="ctr" rtl="0"/>
            <a:r>
              <a:rPr lang="en-US" b="1"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Civil Engineering Department</a:t>
            </a:r>
          </a:p>
          <a:p>
            <a:pPr algn="ctr" rtl="0"/>
            <a:r>
              <a:rPr lang="en-US" b="1"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Third </a:t>
            </a:r>
            <a:r>
              <a:rPr lang="en-US" b="1"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Year 2017-2018</a:t>
            </a:r>
          </a:p>
          <a:p>
            <a:pPr algn="ctr" rtl="0"/>
            <a:r>
              <a:rPr lang="en-US" sz="2000" b="1"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**Engineering Economy**</a:t>
            </a:r>
            <a:endParaRPr lang="en-US" sz="2000" b="1"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36971173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7577" y="0"/>
            <a:ext cx="11809927" cy="6555641"/>
          </a:xfrm>
          <a:prstGeom prst="rect">
            <a:avLst/>
          </a:prstGeom>
        </p:spPr>
        <p:txBody>
          <a:bodyPr wrap="square">
            <a:spAutoFit/>
          </a:bodyPr>
          <a:lstStyle/>
          <a:p>
            <a:pPr algn="just">
              <a:lnSpc>
                <a:spcPct val="150000"/>
              </a:lnSpc>
            </a:pPr>
            <a:r>
              <a:rPr lang="en-US" sz="2800" b="1" u="sng"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1.1. What is Engineering Economy?</a:t>
            </a:r>
            <a:endParaRPr lang="en-US" sz="20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8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 Engineering economy is a subset of economy for application to engineering projects.</a:t>
            </a:r>
            <a:endParaRPr lang="en-US" sz="20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8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 Engineers seek solutions to problems, and the economic viability of each potential alternative or design is normally considered along with the </a:t>
            </a:r>
            <a:r>
              <a:rPr lang="en-US" sz="2800" b="1" i="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technical </a:t>
            </a:r>
            <a:r>
              <a:rPr lang="en-US" sz="28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aspects.</a:t>
            </a:r>
            <a:endParaRPr lang="en-US" sz="20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8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 Engineering economy involves the evaluation of the </a:t>
            </a:r>
            <a:r>
              <a:rPr lang="en-US" sz="2800" b="1" i="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costs </a:t>
            </a:r>
            <a:r>
              <a:rPr lang="en-US" sz="28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and </a:t>
            </a:r>
            <a:r>
              <a:rPr lang="en-US" sz="2800" b="1" i="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benefits </a:t>
            </a:r>
            <a:r>
              <a:rPr lang="en-US" sz="28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of proposed projects.</a:t>
            </a:r>
            <a:endParaRPr lang="en-US" sz="20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8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 So, Engineering Economy study is necessary to balance the </a:t>
            </a:r>
            <a:r>
              <a:rPr lang="en-US" sz="2800" b="1" i="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unlimited desire </a:t>
            </a:r>
            <a:r>
              <a:rPr lang="en-US" sz="28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versus the </a:t>
            </a:r>
            <a:r>
              <a:rPr lang="en-US" sz="2800" b="1" i="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resource-constrained </a:t>
            </a:r>
            <a:r>
              <a:rPr lang="en-US" sz="2800" b="1" i="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world</a:t>
            </a:r>
            <a:r>
              <a:rPr lang="en-US" sz="28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a:t>
            </a:r>
            <a:endParaRPr lang="en-US" sz="2000" b="1" dirty="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xmlns="" val="35842949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3283" y="170726"/>
            <a:ext cx="11530885" cy="5940088"/>
          </a:xfrm>
          <a:prstGeom prst="rect">
            <a:avLst/>
          </a:prstGeom>
        </p:spPr>
        <p:txBody>
          <a:bodyPr wrap="square">
            <a:spAutoFit/>
          </a:bodyPr>
          <a:lstStyle/>
          <a:p>
            <a:pPr algn="just">
              <a:lnSpc>
                <a:spcPct val="150000"/>
              </a:lnSpc>
            </a:pPr>
            <a:r>
              <a:rPr lang="en-US" sz="4000" b="1" u="sng"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1.2. Why Engineering Economy is Important?</a:t>
            </a:r>
            <a:endParaRPr lang="en-US" sz="32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r>
              <a:rPr lang="en-US" sz="4000" b="1" dirty="0">
                <a:solidFill>
                  <a:srgbClr val="FFFF00"/>
                </a:solidFill>
                <a:latin typeface="Times New Roman" panose="02020603050405020304" pitchFamily="18" charset="0"/>
                <a:ea typeface="Times New Roman" panose="02020603050405020304" pitchFamily="18" charset="0"/>
              </a:rPr>
              <a:t>There are lots of factors that are considered in making decisions. These factors are combinations of economic and non-economic ones. Engineers play a major role in investment by making decisions based on economic analysis and design considerations. Thus, decisions often reflect the engineer’s choice of how to best invest funds by housing the proper alternative out of a set of alternatives.</a:t>
            </a:r>
            <a:endParaRPr lang="en-US" sz="4000" b="1" dirty="0">
              <a:solidFill>
                <a:srgbClr val="FFFF00"/>
              </a:solidFill>
            </a:endParaRPr>
          </a:p>
        </p:txBody>
      </p:sp>
    </p:spTree>
    <p:extLst>
      <p:ext uri="{BB962C8B-B14F-4D97-AF65-F5344CB8AC3E}">
        <p14:creationId xmlns:p14="http://schemas.microsoft.com/office/powerpoint/2010/main" xmlns="" val="37145938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783" y="135504"/>
            <a:ext cx="11938721" cy="6324808"/>
          </a:xfrm>
          <a:prstGeom prst="rect">
            <a:avLst/>
          </a:prstGeom>
        </p:spPr>
        <p:txBody>
          <a:bodyPr wrap="square">
            <a:spAutoFit/>
          </a:bodyPr>
          <a:lstStyle/>
          <a:p>
            <a:pPr algn="just">
              <a:lnSpc>
                <a:spcPct val="150000"/>
              </a:lnSpc>
            </a:pPr>
            <a:r>
              <a:rPr lang="en-US" b="1" u="sng"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1.3. Why do Engineering Need to Learn about Economics?</a:t>
            </a:r>
            <a:endParaRPr lang="en-US" sz="14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marL="285750" indent="-285750" algn="just">
              <a:lnSpc>
                <a:spcPct val="150000"/>
              </a:lnSpc>
              <a:buFont typeface="Wingdings" panose="05000000000000000000" pitchFamily="2" charset="2"/>
              <a:buChar char="v"/>
            </a:pPr>
            <a:r>
              <a:rPr lang="en-US" b="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Developing </a:t>
            </a:r>
            <a:r>
              <a:rPr lang="en-US"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technological tools are the most challenge that always faces engineers.</a:t>
            </a:r>
            <a:endParaRPr lang="en-US" sz="14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marL="285750" indent="-285750" algn="just">
              <a:lnSpc>
                <a:spcPct val="150000"/>
              </a:lnSpc>
              <a:buFont typeface="Wingdings" panose="05000000000000000000" pitchFamily="2" charset="2"/>
              <a:buChar char="v"/>
            </a:pPr>
            <a:r>
              <a:rPr lang="en-US" b="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However</a:t>
            </a:r>
            <a:r>
              <a:rPr lang="en-US"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 it is no longer possible, in most cases, to design and build things for the sake (purpose) of designing and building </a:t>
            </a:r>
            <a:r>
              <a:rPr lang="en-US" b="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them.</a:t>
            </a:r>
            <a:endParaRPr lang="en-US" sz="1400" b="1" dirty="0">
              <a:solidFill>
                <a:srgbClr val="FFFF00"/>
              </a:solidFill>
              <a:latin typeface="Calibri" panose="020F0502020204030204" pitchFamily="34" charset="0"/>
              <a:ea typeface="Times New Roman" panose="02020603050405020304" pitchFamily="18" charset="0"/>
              <a:cs typeface="Arial" panose="020B0604020202020204" pitchFamily="34" charset="0"/>
            </a:endParaRPr>
          </a:p>
          <a:p>
            <a:pPr marL="285750" indent="-285750" algn="just">
              <a:lnSpc>
                <a:spcPct val="150000"/>
              </a:lnSpc>
              <a:buFont typeface="Wingdings" panose="05000000000000000000" pitchFamily="2" charset="2"/>
              <a:buChar char="v"/>
            </a:pPr>
            <a:r>
              <a:rPr lang="en-US" b="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Natural </a:t>
            </a:r>
            <a:r>
              <a:rPr lang="en-US"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resources (from which engineers build things) are becoming more scarce and </a:t>
            </a:r>
            <a:r>
              <a:rPr lang="en-US" b="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expensive.</a:t>
            </a:r>
            <a:endParaRPr lang="en-US" sz="1400" b="1" dirty="0">
              <a:solidFill>
                <a:srgbClr val="FFFF00"/>
              </a:solidFill>
              <a:latin typeface="Calibri" panose="020F0502020204030204" pitchFamily="34" charset="0"/>
              <a:ea typeface="Times New Roman" panose="02020603050405020304" pitchFamily="18" charset="0"/>
              <a:cs typeface="Arial" panose="020B0604020202020204" pitchFamily="34" charset="0"/>
            </a:endParaRPr>
          </a:p>
          <a:p>
            <a:pPr marL="285750" indent="-285750" algn="just">
              <a:lnSpc>
                <a:spcPct val="150000"/>
              </a:lnSpc>
              <a:buFont typeface="Wingdings" panose="05000000000000000000" pitchFamily="2" charset="2"/>
              <a:buChar char="v"/>
            </a:pPr>
            <a:r>
              <a:rPr lang="en-US" b="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Also</a:t>
            </a:r>
            <a:r>
              <a:rPr lang="en-US"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 there are negative side-effects of engineering innovations (such as air pollution from automobiles) than ever </a:t>
            </a:r>
            <a:r>
              <a:rPr lang="en-US" b="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before.</a:t>
            </a:r>
            <a:endParaRPr lang="en-US" sz="1400" b="1" dirty="0">
              <a:solidFill>
                <a:srgbClr val="FFFF00"/>
              </a:solidFill>
              <a:latin typeface="Calibri" panose="020F0502020204030204" pitchFamily="34" charset="0"/>
              <a:ea typeface="Times New Roman" panose="02020603050405020304" pitchFamily="18" charset="0"/>
              <a:cs typeface="Arial" panose="020B0604020202020204" pitchFamily="34" charset="0"/>
            </a:endParaRPr>
          </a:p>
          <a:p>
            <a:pPr marL="285750" indent="-285750" algn="just">
              <a:lnSpc>
                <a:spcPct val="150000"/>
              </a:lnSpc>
              <a:buFont typeface="Wingdings" panose="05000000000000000000" pitchFamily="2" charset="2"/>
              <a:buChar char="v"/>
            </a:pPr>
            <a:r>
              <a:rPr lang="en-US" b="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For </a:t>
            </a:r>
            <a:r>
              <a:rPr lang="en-US"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these </a:t>
            </a:r>
            <a:r>
              <a:rPr lang="en-US" b="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reasons: Engineers </a:t>
            </a:r>
            <a:r>
              <a:rPr lang="en-US"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must ask if a particular project will offer some net </a:t>
            </a:r>
            <a:r>
              <a:rPr lang="en-US" b="1" i="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benefit </a:t>
            </a:r>
            <a:r>
              <a:rPr lang="en-US"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to the people who will be affected by the project, after considering its inherent benefits, plus any negative </a:t>
            </a:r>
            <a:r>
              <a:rPr lang="en-US" b="1" i="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side-effects</a:t>
            </a:r>
            <a:r>
              <a:rPr lang="en-US"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 plus the cost of </a:t>
            </a:r>
            <a:r>
              <a:rPr lang="en-US" b="1" i="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consuming natural resources</a:t>
            </a:r>
            <a:r>
              <a:rPr lang="en-US"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 both in the price that must be paid for them and the realization that once they are used for that project, they will no longer be available for any other project(s</a:t>
            </a:r>
            <a:r>
              <a:rPr lang="en-US" b="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a:t>
            </a:r>
            <a:endParaRPr lang="en-US" sz="1400" b="1" dirty="0">
              <a:solidFill>
                <a:srgbClr val="FFFF00"/>
              </a:solidFill>
              <a:latin typeface="Calibri" panose="020F0502020204030204" pitchFamily="34" charset="0"/>
              <a:ea typeface="Times New Roman" panose="02020603050405020304" pitchFamily="18" charset="0"/>
              <a:cs typeface="Arial" panose="020B0604020202020204" pitchFamily="34" charset="0"/>
            </a:endParaRPr>
          </a:p>
          <a:p>
            <a:pPr marL="285750" indent="-285750" algn="just">
              <a:lnSpc>
                <a:spcPct val="150000"/>
              </a:lnSpc>
              <a:buFont typeface="Wingdings" panose="05000000000000000000" pitchFamily="2" charset="2"/>
              <a:buChar char="v"/>
            </a:pPr>
            <a:r>
              <a:rPr lang="en-US" b="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Engineers </a:t>
            </a:r>
            <a:r>
              <a:rPr lang="en-US"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must decide if the benefits of a project exceed its costs, and must make this comparison in a unified </a:t>
            </a:r>
            <a:r>
              <a:rPr lang="en-US" b="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framework.</a:t>
            </a:r>
            <a:endParaRPr lang="en-US" sz="1400" b="1" dirty="0">
              <a:solidFill>
                <a:srgbClr val="FFFF00"/>
              </a:solidFill>
              <a:latin typeface="Calibri" panose="020F0502020204030204" pitchFamily="34" charset="0"/>
              <a:ea typeface="Times New Roman" panose="02020603050405020304" pitchFamily="18" charset="0"/>
              <a:cs typeface="Arial" panose="020B0604020202020204" pitchFamily="34" charset="0"/>
            </a:endParaRPr>
          </a:p>
          <a:p>
            <a:pPr marL="285750" indent="-285750" algn="just">
              <a:lnSpc>
                <a:spcPct val="150000"/>
              </a:lnSpc>
              <a:buFont typeface="Wingdings" panose="05000000000000000000" pitchFamily="2" charset="2"/>
              <a:buChar char="v"/>
            </a:pPr>
            <a:r>
              <a:rPr lang="en-US" b="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Accordingly</a:t>
            </a:r>
            <a:r>
              <a:rPr lang="en-US"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 consideration of economic factors is as important as regard for the physical laws and science that determine what can be accomplished with engineering.</a:t>
            </a:r>
            <a:endParaRPr lang="en-US" sz="1400" b="1" dirty="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xmlns="" val="39503978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3488" y="0"/>
            <a:ext cx="10097036" cy="6740307"/>
          </a:xfrm>
          <a:prstGeom prst="rect">
            <a:avLst/>
          </a:prstGeom>
        </p:spPr>
        <p:txBody>
          <a:bodyPr wrap="square">
            <a:spAutoFit/>
          </a:bodyPr>
          <a:lstStyle/>
          <a:p>
            <a:pPr algn="just">
              <a:lnSpc>
                <a:spcPct val="150000"/>
              </a:lnSpc>
            </a:pPr>
            <a:r>
              <a:rPr lang="en-US" sz="2000" b="1" u="sng"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1.4. The Decision Making Process</a:t>
            </a:r>
            <a:endParaRPr lang="en-US" sz="16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i="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1. Recognition of the Problem</a:t>
            </a:r>
            <a:endParaRPr lang="en-US" sz="16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i="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2</a:t>
            </a:r>
            <a:r>
              <a:rPr lang="en-US" sz="2000" b="1" i="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 Determination of Objectives</a:t>
            </a:r>
            <a:endParaRPr lang="en-US" sz="16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i="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3</a:t>
            </a:r>
            <a:r>
              <a:rPr lang="en-US" sz="2000" b="1" i="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 Assembly of Relevant Data</a:t>
            </a:r>
            <a:endParaRPr lang="en-US" sz="16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i="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4</a:t>
            </a:r>
            <a:r>
              <a:rPr lang="en-US" sz="2000" b="1" i="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 Identification of Strategic </a:t>
            </a:r>
            <a:r>
              <a:rPr lang="en-US" sz="2000" b="1" i="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Factors</a:t>
            </a:r>
          </a:p>
          <a:p>
            <a:pPr algn="just">
              <a:lnSpc>
                <a:spcPct val="150000"/>
              </a:lnSpc>
            </a:pPr>
            <a:r>
              <a:rPr lang="en-US" sz="2000" b="1" i="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5. Determination of means (engineering proposals)</a:t>
            </a:r>
            <a:endParaRPr lang="en-US" sz="20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i="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6. Evaluation of Engineering Proposals</a:t>
            </a:r>
            <a:endParaRPr lang="en-US" sz="20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i="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7. Decision </a:t>
            </a:r>
            <a:r>
              <a:rPr lang="en-US" sz="2000" b="1" i="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Making</a:t>
            </a:r>
            <a:endParaRPr lang="en-US" sz="2000" b="1" u="sng"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endParaRPr>
          </a:p>
          <a:p>
            <a:pPr algn="just">
              <a:lnSpc>
                <a:spcPct val="150000"/>
              </a:lnSpc>
            </a:pPr>
            <a:r>
              <a:rPr lang="en-US" sz="2000" b="1" u="sng"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The </a:t>
            </a:r>
            <a:r>
              <a:rPr lang="en-US" sz="2000" b="1" u="sng"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Problem Solving Process</a:t>
            </a:r>
            <a:endParaRPr lang="en-US" sz="16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1- Formulating of the problem</a:t>
            </a:r>
            <a:endParaRPr lang="en-US" sz="16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2- Analysis of the problem</a:t>
            </a:r>
            <a:endParaRPr lang="en-US" sz="16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3- Search for alternatives solutions to the problem</a:t>
            </a:r>
            <a:endParaRPr lang="en-US" sz="16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4- Selecting of the preferred solution </a:t>
            </a:r>
            <a:endParaRPr lang="en-US" sz="16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5- Specification of the preferred </a:t>
            </a:r>
            <a:r>
              <a:rPr lang="en-US" sz="2000" b="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solution</a:t>
            </a:r>
            <a:endParaRPr lang="en-US" sz="16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xmlns="" val="28669619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371" y="265528"/>
            <a:ext cx="11809928" cy="5262979"/>
          </a:xfrm>
          <a:prstGeom prst="rect">
            <a:avLst/>
          </a:prstGeom>
        </p:spPr>
        <p:txBody>
          <a:bodyPr wrap="square">
            <a:spAutoFit/>
          </a:bodyPr>
          <a:lstStyle/>
          <a:p>
            <a:pPr algn="just">
              <a:lnSpc>
                <a:spcPct val="150000"/>
              </a:lnSpc>
            </a:pPr>
            <a:r>
              <a:rPr lang="en-US" sz="2800" b="1" u="sng"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Simple Example:</a:t>
            </a:r>
            <a:endParaRPr lang="en-US" sz="20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8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A man who wants to empty the water from his swimming pool might be faced with the limiting factor that he only has a bucket to do the job with, and this would require far greater time and physical exertion than he has at his disposal.</a:t>
            </a:r>
            <a:endParaRPr lang="en-US" sz="20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8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A strategic factor developed in response to this limitation would be the procurement of some sort of pumping device which could do the job much more quickly.</a:t>
            </a:r>
            <a:endParaRPr lang="en-US" sz="2000" b="1" dirty="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xmlns="" val="36098709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302" y="180885"/>
            <a:ext cx="11908665" cy="6093976"/>
          </a:xfrm>
          <a:prstGeom prst="rect">
            <a:avLst/>
          </a:prstGeom>
        </p:spPr>
        <p:txBody>
          <a:bodyPr wrap="square">
            <a:spAutoFit/>
          </a:bodyPr>
          <a:lstStyle/>
          <a:p>
            <a:pPr algn="just">
              <a:lnSpc>
                <a:spcPct val="150000"/>
              </a:lnSpc>
            </a:pPr>
            <a:r>
              <a:rPr lang="en-US" sz="2000" b="1" u="sng"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1.5. Engineering Economic Studies</a:t>
            </a:r>
            <a:endParaRPr lang="en-US" sz="16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The four key steps in planning an economic study are:</a:t>
            </a:r>
            <a:endParaRPr lang="en-US" sz="16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i="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1. Creative Step:</a:t>
            </a:r>
            <a:endParaRPr lang="en-US" sz="16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Research, exploration, and investigation of potential opportunities</a:t>
            </a:r>
            <a:endParaRPr lang="en-US" sz="16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i="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2. Definition Step:</a:t>
            </a:r>
            <a:endParaRPr lang="en-US" sz="16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System alternatives are synthesized with economic requirements and physical requirements, and enumerated with respect to inputs/outputs.</a:t>
            </a:r>
            <a:endParaRPr lang="en-US" sz="16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i="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3. Conversion Step:</a:t>
            </a:r>
            <a:endParaRPr lang="en-US" sz="16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The attributes of system alternatives are converted to a common measure so that systems can be compared.</a:t>
            </a:r>
            <a:endParaRPr lang="en-US" sz="16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Future cash flows are assigned to each alternative, consisting of the time-value of money.</a:t>
            </a:r>
            <a:endParaRPr lang="en-US" sz="16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i="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4. Decision Step:</a:t>
            </a:r>
            <a:endParaRPr lang="en-US" sz="16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50000"/>
              </a:lnSpc>
            </a:pPr>
            <a:r>
              <a:rPr lang="en-US" sz="20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Qualitative and quantitative inputs and outputs to/from each system form the basis for system comparison and decision </a:t>
            </a:r>
            <a:r>
              <a:rPr lang="en-US" sz="2000" b="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making.</a:t>
            </a:r>
            <a:r>
              <a:rPr lang="en-US" sz="1600" b="1" dirty="0">
                <a:solidFill>
                  <a:srgbClr val="FFFF00"/>
                </a:solidFill>
                <a:latin typeface="Calibri" panose="020F0502020204030204" pitchFamily="34" charset="0"/>
                <a:ea typeface="Times New Roman" panose="02020603050405020304" pitchFamily="18" charset="0"/>
                <a:cs typeface="Arial" panose="020B0604020202020204" pitchFamily="34" charset="0"/>
              </a:rPr>
              <a:t> </a:t>
            </a:r>
            <a:r>
              <a:rPr lang="en-US" sz="2000" b="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Decisions </a:t>
            </a:r>
            <a:r>
              <a:rPr lang="en-US" sz="20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among system alternatives should be made on the basis of their differences.</a:t>
            </a:r>
            <a:endParaRPr lang="en-US" sz="1600" b="1" dirty="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xmlns="" val="2196860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80476" y="1808236"/>
            <a:ext cx="9902263" cy="3154710"/>
          </a:xfrm>
          <a:prstGeom prst="rect">
            <a:avLst/>
          </a:prstGeom>
          <a:solidFill>
            <a:srgbClr val="FFFF00"/>
          </a:solidFill>
          <a:ln>
            <a:solidFill>
              <a:srgbClr val="7030A0"/>
            </a:solidFill>
          </a:ln>
        </p:spPr>
        <p:txBody>
          <a:bodyPr wrap="none" lIns="91440" tIns="45720" rIns="91440" bIns="45720">
            <a:spAutoFit/>
          </a:bodyPr>
          <a:lstStyle/>
          <a:p>
            <a:pPr algn="ctr"/>
            <a:r>
              <a:rPr lang="en-US" sz="19900" b="1" cap="none" spc="0" dirty="0" smtClean="0">
                <a:ln w="0"/>
                <a:solidFill>
                  <a:schemeClr val="accent1"/>
                </a:solidFill>
                <a:effectLst>
                  <a:outerShdw blurRad="38100" dist="25400" dir="5400000" algn="ctr" rotWithShape="0">
                    <a:srgbClr val="6E747A">
                      <a:alpha val="43000"/>
                    </a:srgbClr>
                  </a:outerShdw>
                </a:effectLst>
              </a:rPr>
              <a:t>Lecture </a:t>
            </a:r>
            <a:r>
              <a:rPr lang="en-US" sz="199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1</a:t>
            </a:r>
            <a:endParaRPr lang="en-US" sz="19900" b="1"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xmlns="" val="24464732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extLst>
              <a:ext uri="{28A0092B-C50C-407E-A947-70E740481C1C}">
                <a14:useLocalDpi xmlns:a14="http://schemas.microsoft.com/office/drawing/2010/main" xmlns="" val="0"/>
              </a:ext>
            </a:extLst>
          </a:blip>
          <a:stretch>
            <a:fillRect/>
          </a:stretch>
        </p:blipFill>
        <p:spPr>
          <a:xfrm>
            <a:off x="391033" y="951420"/>
            <a:ext cx="11367377" cy="5063014"/>
          </a:xfrm>
          <a:prstGeom prst="rect">
            <a:avLst/>
          </a:prstGeom>
          <a:ln w="76200">
            <a:solidFill>
              <a:srgbClr val="FFFF00"/>
            </a:solidFill>
          </a:ln>
        </p:spPr>
      </p:pic>
    </p:spTree>
    <p:extLst>
      <p:ext uri="{BB962C8B-B14F-4D97-AF65-F5344CB8AC3E}">
        <p14:creationId xmlns:p14="http://schemas.microsoft.com/office/powerpoint/2010/main" xmlns="" val="1897074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3336" y="154546"/>
            <a:ext cx="11449318" cy="6555641"/>
          </a:xfrm>
          <a:prstGeom prst="rect">
            <a:avLst/>
          </a:prstGeom>
          <a:noFill/>
        </p:spPr>
        <p:txBody>
          <a:bodyPr wrap="square" rtlCol="0">
            <a:spAutoFit/>
          </a:bodyPr>
          <a:lstStyle/>
          <a:p>
            <a:pPr algn="just" rtl="1"/>
            <a:r>
              <a:rPr lang="ar-SA" sz="2000" b="1" dirty="0">
                <a:solidFill>
                  <a:srgbClr val="FFFF00"/>
                </a:solidFill>
              </a:rPr>
              <a:t>الذي يدرس السلوك البشري والرفاهية كعلاقة بين المقاصد والاهداف التي لها إستعمالات بديلة، وبين الموارد المتاحة المحدودة والنادرة، ولا يُعدّ ما سبق التعريف الوحيد للإقتصاد حيث ان للإقتصاد تعاريف كثيرة من بينها الوصول الى الاكتفاء الذاتي وتحقيق النمو والوفرة في </a:t>
            </a:r>
            <a:r>
              <a:rPr lang="ar-SA" sz="2000" b="1" u="sng" dirty="0">
                <a:solidFill>
                  <a:srgbClr val="FFFF00"/>
                </a:solidFill>
                <a:hlinkClick r:id="rId2" tooltip="المال"/>
              </a:rPr>
              <a:t>المال</a:t>
            </a:r>
            <a:r>
              <a:rPr lang="en-US" sz="2000" b="1" dirty="0">
                <a:solidFill>
                  <a:srgbClr val="FFFF00"/>
                </a:solidFill>
              </a:rPr>
              <a:t>.</a:t>
            </a:r>
          </a:p>
          <a:p>
            <a:pPr algn="just" rtl="1"/>
            <a:r>
              <a:rPr lang="ar-SA" sz="2000" b="1" u="sng" dirty="0" smtClean="0">
                <a:solidFill>
                  <a:srgbClr val="FFFF00"/>
                </a:solidFill>
              </a:rPr>
              <a:t>ومصطلح</a:t>
            </a:r>
            <a:r>
              <a:rPr lang="en-US" sz="2000" b="1" u="sng" dirty="0" smtClean="0">
                <a:solidFill>
                  <a:srgbClr val="FFFF00"/>
                </a:solidFill>
              </a:rPr>
              <a:t> </a:t>
            </a:r>
            <a:r>
              <a:rPr lang="ar-SA" sz="2000" b="1" dirty="0" smtClean="0">
                <a:solidFill>
                  <a:srgbClr val="FFFF00"/>
                </a:solidFill>
              </a:rPr>
              <a:t>اقتصاد </a:t>
            </a:r>
            <a:r>
              <a:rPr lang="ar-SA" sz="2000" b="1" dirty="0">
                <a:solidFill>
                  <a:srgbClr val="FFFF00"/>
                </a:solidFill>
              </a:rPr>
              <a:t>لغوياً يعني التوسط بين الإسراف والتقتير (جاء في </a:t>
            </a:r>
            <a:r>
              <a:rPr lang="ar-SA" sz="2000" b="1" u="sng" dirty="0">
                <a:solidFill>
                  <a:srgbClr val="FFFF00"/>
                </a:solidFill>
                <a:hlinkClick r:id="rId3" tooltip="مختار الصحاح"/>
              </a:rPr>
              <a:t>مختار الصحاح</a:t>
            </a:r>
            <a:r>
              <a:rPr lang="en-US" sz="2000" b="1" dirty="0">
                <a:solidFill>
                  <a:srgbClr val="FFFF00"/>
                </a:solidFill>
              </a:rPr>
              <a:t>: "</a:t>
            </a:r>
            <a:r>
              <a:rPr lang="ar-SA" sz="2000" b="1" dirty="0">
                <a:solidFill>
                  <a:srgbClr val="FFFF00"/>
                </a:solidFill>
              </a:rPr>
              <a:t>القَصْدُ بين الإسراف والتقتير يقال فلان مُقْتِصدٌ في النفقة")، وتعددت التعاريف لمصطلح (اقتصاد) إلا أن التعريف الأعم والأشمل لخصائص الاقتصاد الحديث المعاصر هو </a:t>
            </a:r>
            <a:r>
              <a:rPr lang="ar-SA" sz="2000" b="1" u="sng" dirty="0" smtClean="0">
                <a:solidFill>
                  <a:srgbClr val="FFFF00"/>
                </a:solidFill>
                <a:hlinkClick r:id="rId4" tooltip="تعريف"/>
              </a:rPr>
              <a:t>تعريف</a:t>
            </a:r>
            <a:r>
              <a:rPr lang="en-US" sz="2000" b="1" dirty="0" smtClean="0">
                <a:solidFill>
                  <a:srgbClr val="FFFF00"/>
                </a:solidFill>
              </a:rPr>
              <a:t> (</a:t>
            </a:r>
            <a:r>
              <a:rPr lang="ar-SA" sz="2000" b="1" dirty="0">
                <a:solidFill>
                  <a:srgbClr val="FFFF00"/>
                </a:solidFill>
              </a:rPr>
              <a:t>ليونيل روبنز) في </a:t>
            </a:r>
            <a:r>
              <a:rPr lang="ar-SA" sz="2000" b="1" u="sng" dirty="0">
                <a:solidFill>
                  <a:srgbClr val="FFFF00"/>
                </a:solidFill>
                <a:hlinkClick r:id="rId5" tooltip="مقالة"/>
              </a:rPr>
              <a:t>مقالة</a:t>
            </a:r>
            <a:r>
              <a:rPr lang="en-US" sz="2000" b="1" dirty="0">
                <a:solidFill>
                  <a:srgbClr val="FFFF00"/>
                </a:solidFill>
              </a:rPr>
              <a:t> </a:t>
            </a:r>
            <a:r>
              <a:rPr lang="ar-SA" sz="2000" b="1" dirty="0">
                <a:solidFill>
                  <a:srgbClr val="FFFF00"/>
                </a:solidFill>
              </a:rPr>
              <a:t>نشرها عام </a:t>
            </a:r>
            <a:r>
              <a:rPr lang="en-US" sz="2000" b="1" u="sng" dirty="0">
                <a:solidFill>
                  <a:srgbClr val="FFFF00"/>
                </a:solidFill>
                <a:hlinkClick r:id="rId6" tooltip="1932"/>
              </a:rPr>
              <a:t>1932</a:t>
            </a:r>
            <a:r>
              <a:rPr lang="ar-SA" sz="2000" b="1" u="sng" dirty="0">
                <a:solidFill>
                  <a:srgbClr val="FFFF00"/>
                </a:solidFill>
                <a:hlinkClick r:id="rId6" tooltip="1932"/>
              </a:rPr>
              <a:t>م</a:t>
            </a:r>
            <a:r>
              <a:rPr lang="en-US" sz="2000" b="1" dirty="0">
                <a:solidFill>
                  <a:srgbClr val="FFFF00"/>
                </a:solidFill>
              </a:rPr>
              <a:t> </a:t>
            </a:r>
            <a:r>
              <a:rPr lang="ar-SA" sz="2000" b="1" dirty="0">
                <a:solidFill>
                  <a:srgbClr val="FFFF00"/>
                </a:solidFill>
              </a:rPr>
              <a:t>حيث يقول</a:t>
            </a:r>
            <a:r>
              <a:rPr lang="en-US" sz="2000" b="1" dirty="0">
                <a:solidFill>
                  <a:srgbClr val="FFFF00"/>
                </a:solidFill>
              </a:rPr>
              <a:t>: "</a:t>
            </a:r>
            <a:r>
              <a:rPr lang="ar-SA" sz="2000" b="1" dirty="0">
                <a:solidFill>
                  <a:srgbClr val="FFFF00"/>
                </a:solidFill>
              </a:rPr>
              <a:t>الاقتصاد هو </a:t>
            </a:r>
            <a:r>
              <a:rPr lang="ar-SA" sz="2000" b="1" u="sng" dirty="0">
                <a:solidFill>
                  <a:srgbClr val="FFFF00"/>
                </a:solidFill>
                <a:hlinkClick r:id="rId7" tooltip="علم"/>
              </a:rPr>
              <a:t>علم</a:t>
            </a:r>
            <a:r>
              <a:rPr lang="en-US" sz="2000" b="1" dirty="0">
                <a:solidFill>
                  <a:srgbClr val="FFFF00"/>
                </a:solidFill>
              </a:rPr>
              <a:t> </a:t>
            </a:r>
            <a:r>
              <a:rPr lang="ar-SA" sz="2000" b="1" dirty="0">
                <a:solidFill>
                  <a:srgbClr val="FFFF00"/>
                </a:solidFill>
              </a:rPr>
              <a:t>يهتم بدراسة السلوك </a:t>
            </a:r>
            <a:r>
              <a:rPr lang="ar-SA" sz="2000" b="1" u="sng" dirty="0">
                <a:solidFill>
                  <a:srgbClr val="FFFF00"/>
                </a:solidFill>
                <a:hlinkClick r:id="rId8" tooltip="إنسان"/>
              </a:rPr>
              <a:t>الإنساني</a:t>
            </a:r>
            <a:r>
              <a:rPr lang="en-US" sz="2000" b="1" dirty="0">
                <a:solidFill>
                  <a:srgbClr val="FFFF00"/>
                </a:solidFill>
              </a:rPr>
              <a:t> </a:t>
            </a:r>
            <a:r>
              <a:rPr lang="ar-SA" sz="2000" b="1" dirty="0">
                <a:solidFill>
                  <a:srgbClr val="FFFF00"/>
                </a:solidFill>
              </a:rPr>
              <a:t>كعلاقة بين الغايات والموارد </a:t>
            </a:r>
            <a:r>
              <a:rPr lang="ar-SA" sz="2000" b="1" dirty="0" smtClean="0">
                <a:solidFill>
                  <a:srgbClr val="FFFF00"/>
                </a:solidFill>
              </a:rPr>
              <a:t>النادرة </a:t>
            </a:r>
            <a:r>
              <a:rPr lang="ar-SA" sz="2000" b="1" dirty="0">
                <a:solidFill>
                  <a:srgbClr val="FFFF00"/>
                </a:solidFill>
              </a:rPr>
              <a:t>ذات الاستعمالات المتعددة</a:t>
            </a:r>
            <a:r>
              <a:rPr lang="en-US" sz="2000" b="1" dirty="0">
                <a:solidFill>
                  <a:srgbClr val="FFFF00"/>
                </a:solidFill>
              </a:rPr>
              <a:t>".</a:t>
            </a:r>
          </a:p>
          <a:p>
            <a:pPr algn="just" rtl="1"/>
            <a:r>
              <a:rPr lang="en-US" sz="2000" b="1" dirty="0">
                <a:solidFill>
                  <a:srgbClr val="FFFF00"/>
                </a:solidFill>
              </a:rPr>
              <a:t>(</a:t>
            </a:r>
            <a:r>
              <a:rPr lang="ar-SA" sz="2000" b="1" dirty="0">
                <a:solidFill>
                  <a:srgbClr val="FFFF00"/>
                </a:solidFill>
              </a:rPr>
              <a:t>الوسائل النادرة) أو </a:t>
            </a:r>
            <a:r>
              <a:rPr lang="ar-SA" sz="2000" b="1" u="sng" dirty="0">
                <a:solidFill>
                  <a:srgbClr val="FFFF00"/>
                </a:solidFill>
                <a:hlinkClick r:id="rId9" tooltip="الندرة (الصفحة غير موجودة)"/>
              </a:rPr>
              <a:t>الندرة</a:t>
            </a:r>
            <a:r>
              <a:rPr lang="en-US" sz="2000" b="1" dirty="0">
                <a:solidFill>
                  <a:srgbClr val="FFFF00"/>
                </a:solidFill>
              </a:rPr>
              <a:t>: </a:t>
            </a:r>
            <a:r>
              <a:rPr lang="ar-SA" sz="2000" b="1" dirty="0">
                <a:solidFill>
                  <a:srgbClr val="FFFF00"/>
                </a:solidFill>
              </a:rPr>
              <a:t>تعني عدم كفاية الموارد المتاحة لإشباع جميع الاحتياجات والرغبات الإنسانية. وغالباً ما يشار إلى الندرة بأنها</a:t>
            </a:r>
            <a:r>
              <a:rPr lang="en-US" sz="2000" b="1" dirty="0">
                <a:solidFill>
                  <a:srgbClr val="FFFF00"/>
                </a:solidFill>
              </a:rPr>
              <a:t> (</a:t>
            </a:r>
            <a:r>
              <a:rPr lang="ar-SA" sz="2000" b="1" u="sng" dirty="0">
                <a:solidFill>
                  <a:srgbClr val="FFFF00"/>
                </a:solidFill>
                <a:hlinkClick r:id="rId10" tooltip="مشكلة اقتصادية (الصفحة غير موجودة)"/>
              </a:rPr>
              <a:t>المشكلة الاقتصادية</a:t>
            </a:r>
            <a:r>
              <a:rPr lang="en-US" sz="2000" b="1" dirty="0">
                <a:solidFill>
                  <a:srgbClr val="FFFF00"/>
                </a:solidFill>
              </a:rPr>
              <a:t>). </a:t>
            </a:r>
            <a:r>
              <a:rPr lang="ar-SA" sz="2000" b="1" dirty="0">
                <a:solidFill>
                  <a:srgbClr val="FFFF00"/>
                </a:solidFill>
              </a:rPr>
              <a:t>وبمعنى آخر نجد أن المشكلة الاقتصادية هنا تدور حول </a:t>
            </a:r>
            <a:r>
              <a:rPr lang="ar-SA" sz="2000" b="1" u="sng" dirty="0">
                <a:solidFill>
                  <a:srgbClr val="FFFF00"/>
                </a:solidFill>
                <a:hlinkClick r:id="rId11" tooltip="أختيار (الصفحة غير موجودة)"/>
              </a:rPr>
              <a:t>الاختيار</a:t>
            </a:r>
            <a:r>
              <a:rPr lang="en-US" sz="2000" b="1" dirty="0">
                <a:solidFill>
                  <a:srgbClr val="FFFF00"/>
                </a:solidFill>
              </a:rPr>
              <a:t> Choice </a:t>
            </a:r>
            <a:r>
              <a:rPr lang="ar-SA" sz="2000" b="1" dirty="0">
                <a:solidFill>
                  <a:srgbClr val="FFFF00"/>
                </a:solidFill>
              </a:rPr>
              <a:t>وما قد يؤثر بانتقاء هذا الخيار من محفزات وموارد</a:t>
            </a:r>
            <a:r>
              <a:rPr lang="en-US" sz="2000" b="1" dirty="0">
                <a:solidFill>
                  <a:srgbClr val="FFFF00"/>
                </a:solidFill>
              </a:rPr>
              <a:t>.</a:t>
            </a:r>
          </a:p>
          <a:p>
            <a:pPr algn="just" rtl="1"/>
            <a:r>
              <a:rPr lang="en-US" sz="2000" b="1" dirty="0" smtClean="0">
                <a:solidFill>
                  <a:srgbClr val="FFFF00"/>
                </a:solidFill>
              </a:rPr>
              <a:t>f</a:t>
            </a:r>
            <a:r>
              <a:rPr lang="ar-SA" sz="2000" b="1" dirty="0" smtClean="0">
                <a:solidFill>
                  <a:srgbClr val="FFFF00"/>
                </a:solidFill>
              </a:rPr>
              <a:t>دايات </a:t>
            </a:r>
            <a:r>
              <a:rPr lang="ar-SA" sz="2000" b="1" dirty="0">
                <a:solidFill>
                  <a:srgbClr val="FFFF00"/>
                </a:solidFill>
              </a:rPr>
              <a:t>تبلور علم الاقتصاد</a:t>
            </a:r>
            <a:endParaRPr lang="en-US" sz="2000" b="1" dirty="0">
              <a:solidFill>
                <a:srgbClr val="FFFF00"/>
              </a:solidFill>
            </a:endParaRPr>
          </a:p>
          <a:p>
            <a:pPr algn="just" rtl="1"/>
            <a:r>
              <a:rPr lang="en-US" sz="2000" b="1" dirty="0">
                <a:solidFill>
                  <a:srgbClr val="FFFF00"/>
                </a:solidFill>
              </a:rPr>
              <a:t> </a:t>
            </a:r>
          </a:p>
          <a:p>
            <a:pPr algn="just" rtl="1"/>
            <a:r>
              <a:rPr lang="ar-SA" sz="2000" b="1" u="sng" dirty="0">
                <a:solidFill>
                  <a:srgbClr val="FFFF00"/>
                </a:solidFill>
                <a:hlinkClick r:id="rId12" tooltip="آدم سميث"/>
              </a:rPr>
              <a:t>آدم سميث</a:t>
            </a:r>
            <a:r>
              <a:rPr lang="en-US" sz="2000" b="1" dirty="0">
                <a:solidFill>
                  <a:srgbClr val="FFFF00"/>
                </a:solidFill>
              </a:rPr>
              <a:t>, </a:t>
            </a:r>
            <a:r>
              <a:rPr lang="ar-SA" sz="2000" b="1" dirty="0">
                <a:solidFill>
                  <a:srgbClr val="FFFF00"/>
                </a:solidFill>
              </a:rPr>
              <a:t>مؤلف كتاب</a:t>
            </a:r>
            <a:r>
              <a:rPr lang="en-US" sz="2000" b="1" dirty="0">
                <a:solidFill>
                  <a:srgbClr val="FFFF00"/>
                </a:solidFill>
              </a:rPr>
              <a:t> "</a:t>
            </a:r>
            <a:r>
              <a:rPr lang="ar-SA" sz="2000" b="1" u="sng" dirty="0">
                <a:solidFill>
                  <a:srgbClr val="FFFF00"/>
                </a:solidFill>
                <a:hlinkClick r:id="rId13" tooltip="ثروة الأمم"/>
              </a:rPr>
              <a:t>ثروة الأمم</a:t>
            </a:r>
            <a:r>
              <a:rPr lang="en-US" sz="2000" b="1" dirty="0">
                <a:solidFill>
                  <a:srgbClr val="FFFF00"/>
                </a:solidFill>
              </a:rPr>
              <a:t>"(</a:t>
            </a:r>
            <a:r>
              <a:rPr lang="en-US" sz="2000" b="1" u="sng" dirty="0">
                <a:solidFill>
                  <a:srgbClr val="FFFF00"/>
                </a:solidFill>
                <a:hlinkClick r:id="rId14" tooltip="1776"/>
              </a:rPr>
              <a:t>1776</a:t>
            </a:r>
            <a:r>
              <a:rPr lang="en-US" sz="2000" b="1" dirty="0">
                <a:solidFill>
                  <a:srgbClr val="FFFF00"/>
                </a:solidFill>
              </a:rPr>
              <a:t>)</a:t>
            </a:r>
          </a:p>
          <a:p>
            <a:pPr algn="just" rtl="1"/>
            <a:r>
              <a:rPr lang="ar-SA" sz="2000" b="1" dirty="0">
                <a:solidFill>
                  <a:srgbClr val="FFFF00"/>
                </a:solidFill>
              </a:rPr>
              <a:t>على الرغم من أن النقاشات حول عمليات </a:t>
            </a:r>
            <a:r>
              <a:rPr lang="ar-SA" sz="2000" b="1" u="sng" dirty="0">
                <a:solidFill>
                  <a:srgbClr val="FFFF00"/>
                </a:solidFill>
                <a:hlinkClick r:id="rId15" tooltip="الإنتاج"/>
              </a:rPr>
              <a:t>الإنتاج</a:t>
            </a:r>
            <a:r>
              <a:rPr lang="en-US" sz="2000" b="1" dirty="0">
                <a:solidFill>
                  <a:srgbClr val="FFFF00"/>
                </a:solidFill>
              </a:rPr>
              <a:t> </a:t>
            </a:r>
            <a:r>
              <a:rPr lang="ar-SA" sz="2000" b="1" dirty="0">
                <a:solidFill>
                  <a:srgbClr val="FFFF00"/>
                </a:solidFill>
              </a:rPr>
              <a:t>والتوزيع دارت منذ بدايات </a:t>
            </a:r>
            <a:r>
              <a:rPr lang="ar-SA" sz="2000" b="1" u="sng" dirty="0">
                <a:solidFill>
                  <a:srgbClr val="FFFF00"/>
                </a:solidFill>
                <a:hlinkClick r:id="rId16" tooltip="التاريخ"/>
              </a:rPr>
              <a:t>التاريخ</a:t>
            </a:r>
            <a:r>
              <a:rPr lang="ar-SA" sz="2000" b="1" dirty="0">
                <a:solidFill>
                  <a:srgbClr val="FFFF00"/>
                </a:solidFill>
              </a:rPr>
              <a:t>، إلا أن الاقتصاد أخذ بالتبلور في صيغته الحالية كفرع علمي مستقل منذ أن قام </a:t>
            </a:r>
            <a:r>
              <a:rPr lang="ar-SA" sz="2000" b="1" u="sng" dirty="0">
                <a:solidFill>
                  <a:srgbClr val="FFFF00"/>
                </a:solidFill>
                <a:hlinkClick r:id="rId12" tooltip="آدم سميث"/>
              </a:rPr>
              <a:t>آدم سميث</a:t>
            </a:r>
            <a:r>
              <a:rPr lang="en-US" sz="2000" b="1" dirty="0">
                <a:solidFill>
                  <a:srgbClr val="FFFF00"/>
                </a:solidFill>
              </a:rPr>
              <a:t> </a:t>
            </a:r>
            <a:r>
              <a:rPr lang="ar-SA" sz="2000" b="1" dirty="0">
                <a:solidFill>
                  <a:srgbClr val="FFFF00"/>
                </a:solidFill>
              </a:rPr>
              <a:t>بنشر كتابه الشهير </a:t>
            </a:r>
            <a:r>
              <a:rPr lang="ar-SA" sz="2000" b="1" u="sng" dirty="0">
                <a:solidFill>
                  <a:srgbClr val="FFFF00"/>
                </a:solidFill>
                <a:hlinkClick r:id="rId13" tooltip="ثروة الأمم"/>
              </a:rPr>
              <a:t>ثروة الأمم</a:t>
            </a:r>
            <a:r>
              <a:rPr lang="en-US" sz="2000" b="1" dirty="0">
                <a:solidFill>
                  <a:srgbClr val="FFFF00"/>
                </a:solidFill>
              </a:rPr>
              <a:t> The Wealth of Nations </a:t>
            </a:r>
            <a:r>
              <a:rPr lang="ar-SA" sz="2000" b="1" dirty="0">
                <a:solidFill>
                  <a:srgbClr val="FFFF00"/>
                </a:solidFill>
              </a:rPr>
              <a:t>عام 1776. ويعرّف </a:t>
            </a:r>
            <a:r>
              <a:rPr lang="ar-SA" sz="2000" b="1" u="sng" dirty="0">
                <a:solidFill>
                  <a:srgbClr val="FFFF00"/>
                </a:solidFill>
                <a:hlinkClick r:id="rId12" tooltip="آدم سميث"/>
              </a:rPr>
              <a:t>آدم سميث</a:t>
            </a:r>
            <a:r>
              <a:rPr lang="en-US" sz="2000" b="1" dirty="0">
                <a:solidFill>
                  <a:srgbClr val="FFFF00"/>
                </a:solidFill>
              </a:rPr>
              <a:t> </a:t>
            </a:r>
            <a:r>
              <a:rPr lang="ar-SA" sz="2000" b="1" dirty="0">
                <a:solidFill>
                  <a:srgbClr val="FFFF00"/>
                </a:solidFill>
              </a:rPr>
              <a:t>في كتابه مصطلح </a:t>
            </a:r>
            <a:r>
              <a:rPr lang="ar-SA" sz="2000" b="1" u="sng" dirty="0">
                <a:solidFill>
                  <a:srgbClr val="FFFF00"/>
                </a:solidFill>
                <a:hlinkClick r:id="rId17" tooltip="اقتصاد سياسي"/>
              </a:rPr>
              <a:t>الاقتصاد السياسي</a:t>
            </a:r>
            <a:r>
              <a:rPr lang="en-US" sz="2000" b="1" dirty="0">
                <a:solidFill>
                  <a:srgbClr val="FFFF00"/>
                </a:solidFill>
              </a:rPr>
              <a:t> </a:t>
            </a:r>
            <a:r>
              <a:rPr lang="ar-SA" sz="2000" b="1" dirty="0">
                <a:solidFill>
                  <a:srgbClr val="FFFF00"/>
                </a:solidFill>
              </a:rPr>
              <a:t>بأنه أحد فروع علم </a:t>
            </a:r>
            <a:r>
              <a:rPr lang="ar-SA" sz="2000" b="1" u="sng" dirty="0">
                <a:solidFill>
                  <a:srgbClr val="FFFF00"/>
                </a:solidFill>
                <a:hlinkClick r:id="rId18" tooltip="سياسة"/>
              </a:rPr>
              <a:t>السياسة</a:t>
            </a:r>
            <a:r>
              <a:rPr lang="en-US" sz="2000" b="1" dirty="0">
                <a:solidFill>
                  <a:srgbClr val="FFFF00"/>
                </a:solidFill>
              </a:rPr>
              <a:t> </a:t>
            </a:r>
            <a:r>
              <a:rPr lang="ar-SA" sz="2000" b="1" dirty="0">
                <a:solidFill>
                  <a:srgbClr val="FFFF00"/>
                </a:solidFill>
              </a:rPr>
              <a:t>والتشريع، ويهدف إلى أمرين أساسيين: الأول، تزويد الأفراد بكمية كافية ومستمرة من </a:t>
            </a:r>
            <a:r>
              <a:rPr lang="ar-SA" sz="2000" b="1" u="sng" dirty="0">
                <a:solidFill>
                  <a:srgbClr val="FFFF00"/>
                </a:solidFill>
                <a:hlinkClick r:id="rId19" tooltip="ناتج مادي"/>
              </a:rPr>
              <a:t>المنتجات</a:t>
            </a:r>
            <a:r>
              <a:rPr lang="ar-SA" sz="2000" b="1" dirty="0">
                <a:solidFill>
                  <a:srgbClr val="FFFF00"/>
                </a:solidFill>
              </a:rPr>
              <a:t>، أو </a:t>
            </a:r>
            <a:r>
              <a:rPr lang="ar-SA" sz="2000" b="1" u="sng" dirty="0">
                <a:solidFill>
                  <a:srgbClr val="FFFF00"/>
                </a:solidFill>
                <a:hlinkClick r:id="rId20" tooltip="عمل (توضيح)"/>
              </a:rPr>
              <a:t>العمل</a:t>
            </a:r>
            <a:r>
              <a:rPr lang="en-US" sz="2000" b="1" dirty="0">
                <a:solidFill>
                  <a:srgbClr val="FFFF00"/>
                </a:solidFill>
              </a:rPr>
              <a:t> </a:t>
            </a:r>
            <a:r>
              <a:rPr lang="ar-SA" sz="2000" b="1" dirty="0">
                <a:solidFill>
                  <a:srgbClr val="FFFF00"/>
                </a:solidFill>
              </a:rPr>
              <a:t>على جعلهم قادرين على توفير هذه </a:t>
            </a:r>
            <a:r>
              <a:rPr lang="ar-SA" sz="2000" b="1" u="sng" dirty="0">
                <a:solidFill>
                  <a:srgbClr val="FFFF00"/>
                </a:solidFill>
                <a:hlinkClick r:id="rId19" tooltip="ناتج مادي"/>
              </a:rPr>
              <a:t>المنتجات</a:t>
            </a:r>
            <a:r>
              <a:rPr lang="en-US" sz="2000" b="1" dirty="0">
                <a:solidFill>
                  <a:srgbClr val="FFFF00"/>
                </a:solidFill>
              </a:rPr>
              <a:t> </a:t>
            </a:r>
            <a:r>
              <a:rPr lang="ar-SA" sz="2000" b="1" dirty="0">
                <a:solidFill>
                  <a:srgbClr val="FFFF00"/>
                </a:solidFill>
              </a:rPr>
              <a:t>بشكل متواصل، والثاني، تزويد </a:t>
            </a:r>
            <a:r>
              <a:rPr lang="ar-SA" sz="2000" b="1" u="sng" dirty="0">
                <a:solidFill>
                  <a:srgbClr val="FFFF00"/>
                </a:solidFill>
                <a:hlinkClick r:id="rId21" tooltip="حكومة"/>
              </a:rPr>
              <a:t>الدولة</a:t>
            </a:r>
            <a:r>
              <a:rPr lang="en-US" sz="2000" b="1" dirty="0">
                <a:solidFill>
                  <a:srgbClr val="FFFF00"/>
                </a:solidFill>
              </a:rPr>
              <a:t> </a:t>
            </a:r>
            <a:r>
              <a:rPr lang="ar-SA" sz="2000" b="1" dirty="0">
                <a:solidFill>
                  <a:srgbClr val="FFFF00"/>
                </a:solidFill>
              </a:rPr>
              <a:t>أو إثراء كل من الأفراد </a:t>
            </a:r>
            <a:r>
              <a:rPr lang="ar-SA" sz="2000" b="1" u="sng" dirty="0">
                <a:solidFill>
                  <a:srgbClr val="FFFF00"/>
                </a:solidFill>
                <a:hlinkClick r:id="rId21" tooltip="حكومة"/>
              </a:rPr>
              <a:t>والحكومات</a:t>
            </a:r>
            <a:r>
              <a:rPr lang="en-US" sz="2000" b="1" dirty="0">
                <a:solidFill>
                  <a:srgbClr val="FFFF00"/>
                </a:solidFill>
              </a:rPr>
              <a:t>. </a:t>
            </a:r>
            <a:r>
              <a:rPr lang="ar-SA" sz="2000" b="1" dirty="0">
                <a:solidFill>
                  <a:srgbClr val="FFFF00"/>
                </a:solidFill>
              </a:rPr>
              <a:t>وفي </a:t>
            </a:r>
            <a:r>
              <a:rPr lang="ar-SA" sz="2000" b="1" u="sng" dirty="0">
                <a:solidFill>
                  <a:srgbClr val="FFFF00"/>
                </a:solidFill>
                <a:hlinkClick r:id="rId22" tooltip="كتاب"/>
              </a:rPr>
              <a:t>كتابه</a:t>
            </a:r>
            <a:r>
              <a:rPr lang="en-US" sz="2000" b="1" dirty="0">
                <a:solidFill>
                  <a:srgbClr val="FFFF00"/>
                </a:solidFill>
              </a:rPr>
              <a:t> </a:t>
            </a:r>
            <a:r>
              <a:rPr lang="ar-SA" sz="2000" b="1" u="sng" dirty="0">
                <a:solidFill>
                  <a:srgbClr val="FFFF00"/>
                </a:solidFill>
                <a:hlinkClick r:id="rId13" tooltip="ثروة الأمم"/>
              </a:rPr>
              <a:t>ثروة الأمم</a:t>
            </a:r>
            <a:r>
              <a:rPr lang="en-US" sz="2000" b="1" dirty="0">
                <a:solidFill>
                  <a:srgbClr val="FFFF00"/>
                </a:solidFill>
              </a:rPr>
              <a:t> </a:t>
            </a:r>
            <a:r>
              <a:rPr lang="ar-SA" sz="2000" b="1" dirty="0">
                <a:solidFill>
                  <a:srgbClr val="FFFF00"/>
                </a:solidFill>
              </a:rPr>
              <a:t>يشير </a:t>
            </a:r>
            <a:r>
              <a:rPr lang="ar-SA" sz="2000" b="1" u="sng" dirty="0">
                <a:solidFill>
                  <a:srgbClr val="FFFF00"/>
                </a:solidFill>
                <a:hlinkClick r:id="rId12" tooltip="آدم سميث"/>
              </a:rPr>
              <a:t>آدم سميث</a:t>
            </a:r>
            <a:r>
              <a:rPr lang="en-US" sz="2000" b="1" dirty="0">
                <a:solidFill>
                  <a:srgbClr val="FFFF00"/>
                </a:solidFill>
              </a:rPr>
              <a:t> </a:t>
            </a:r>
            <a:r>
              <a:rPr lang="ar-SA" sz="2000" b="1" dirty="0">
                <a:solidFill>
                  <a:srgbClr val="FFFF00"/>
                </a:solidFill>
              </a:rPr>
              <a:t>إلى الاقتصاد بمصطلح (الاقتصاد </a:t>
            </a:r>
            <a:r>
              <a:rPr lang="ar-SA" sz="2000" b="1" u="sng" dirty="0">
                <a:solidFill>
                  <a:srgbClr val="FFFF00"/>
                </a:solidFill>
                <a:hlinkClick r:id="rId18" tooltip="سياسة"/>
              </a:rPr>
              <a:t>السياسي</a:t>
            </a:r>
            <a:r>
              <a:rPr lang="en-US" sz="2000" b="1" dirty="0">
                <a:solidFill>
                  <a:srgbClr val="FFFF00"/>
                </a:solidFill>
              </a:rPr>
              <a:t> – Political Economy) </a:t>
            </a:r>
            <a:r>
              <a:rPr lang="ar-SA" sz="2000" b="1" dirty="0">
                <a:solidFill>
                  <a:srgbClr val="FFFF00"/>
                </a:solidFill>
              </a:rPr>
              <a:t>إلا أن هذا المصطلح استبدل تدريجياً في الاستعمال العام بمصطلح (الاقتصاد</a:t>
            </a:r>
            <a:r>
              <a:rPr lang="en-US" sz="2000" b="1" dirty="0">
                <a:solidFill>
                  <a:srgbClr val="FFFF00"/>
                </a:solidFill>
              </a:rPr>
              <a:t> Economics) </a:t>
            </a:r>
            <a:r>
              <a:rPr lang="ar-SA" sz="2000" b="1" dirty="0">
                <a:solidFill>
                  <a:srgbClr val="FFFF00"/>
                </a:solidFill>
              </a:rPr>
              <a:t>وذلك بعد عام 1870 بالإضافة أول من أستعمل </a:t>
            </a:r>
            <a:r>
              <a:rPr lang="ar-SA" sz="2000" b="1" u="sng" dirty="0">
                <a:solidFill>
                  <a:srgbClr val="FFFF00"/>
                </a:solidFill>
                <a:hlinkClick r:id="rId23" tooltip="مصطلح"/>
              </a:rPr>
              <a:t>مصطلح</a:t>
            </a:r>
            <a:r>
              <a:rPr lang="en-US" sz="2000" b="1" dirty="0">
                <a:solidFill>
                  <a:srgbClr val="FFFF00"/>
                </a:solidFill>
              </a:rPr>
              <a:t> </a:t>
            </a:r>
            <a:r>
              <a:rPr lang="ar-SA" sz="2000" b="1" dirty="0">
                <a:solidFill>
                  <a:srgbClr val="FFFF00"/>
                </a:solidFill>
              </a:rPr>
              <a:t>الاقتصاد السياسي </a:t>
            </a:r>
            <a:r>
              <a:rPr lang="ar-SA" sz="2000" b="1" u="sng" dirty="0">
                <a:solidFill>
                  <a:srgbClr val="FFFF00"/>
                </a:solidFill>
                <a:hlinkClick r:id="rId24" tooltip="رجل دين"/>
              </a:rPr>
              <a:t>رجل دين</a:t>
            </a:r>
            <a:r>
              <a:rPr lang="en-US" sz="2000" b="1" dirty="0">
                <a:solidFill>
                  <a:srgbClr val="FFFF00"/>
                </a:solidFill>
              </a:rPr>
              <a:t> </a:t>
            </a:r>
            <a:r>
              <a:rPr lang="ar-SA" sz="2000" b="1" u="sng" dirty="0">
                <a:solidFill>
                  <a:srgbClr val="FFFF00"/>
                </a:solidFill>
                <a:hlinkClick r:id="rId25" tooltip="فرنسا"/>
              </a:rPr>
              <a:t>فرنسي</a:t>
            </a:r>
            <a:r>
              <a:rPr lang="en-US" sz="2000" b="1" dirty="0">
                <a:solidFill>
                  <a:srgbClr val="FFFF00"/>
                </a:solidFill>
              </a:rPr>
              <a:t> </a:t>
            </a:r>
            <a:r>
              <a:rPr lang="ar-SA" sz="2000" b="1" dirty="0">
                <a:solidFill>
                  <a:srgbClr val="FFFF00"/>
                </a:solidFill>
              </a:rPr>
              <a:t>يدعى أنطوان ديمونكريتيان و أول من تعامل بجدية مع علم الاقتصاد هم </a:t>
            </a:r>
            <a:r>
              <a:rPr lang="ar-SA" sz="2000" b="1" u="sng" dirty="0">
                <a:solidFill>
                  <a:srgbClr val="FFFF00"/>
                </a:solidFill>
                <a:hlinkClick r:id="rId26" tooltip="مذهب طبيعي"/>
              </a:rPr>
              <a:t>الفيزوقراطيين</a:t>
            </a:r>
            <a:r>
              <a:rPr lang="en-US" sz="2000" b="1" dirty="0">
                <a:solidFill>
                  <a:srgbClr val="FFFF00"/>
                </a:solidFill>
              </a:rPr>
              <a:t> </a:t>
            </a:r>
            <a:r>
              <a:rPr lang="ar-SA" sz="2000" b="1" dirty="0">
                <a:solidFill>
                  <a:srgbClr val="FFFF00"/>
                </a:solidFill>
              </a:rPr>
              <a:t>حيث أمنوا </a:t>
            </a:r>
            <a:r>
              <a:rPr lang="ar-SA" sz="2000" b="1" u="sng" dirty="0">
                <a:solidFill>
                  <a:srgbClr val="FFFF00"/>
                </a:solidFill>
                <a:hlinkClick r:id="rId27" tooltip="زراعة"/>
              </a:rPr>
              <a:t>بالزراعة</a:t>
            </a:r>
            <a:r>
              <a:rPr lang="en-US" sz="2000" b="1" dirty="0">
                <a:solidFill>
                  <a:srgbClr val="FFFF00"/>
                </a:solidFill>
              </a:rPr>
              <a:t> </a:t>
            </a:r>
            <a:r>
              <a:rPr lang="ar-SA" sz="2000" b="1" dirty="0">
                <a:solidFill>
                  <a:srgbClr val="FFFF00"/>
                </a:solidFill>
              </a:rPr>
              <a:t>كمصدر صافي للربح</a:t>
            </a:r>
            <a:r>
              <a:rPr lang="en-US" sz="2000" b="1" dirty="0">
                <a:solidFill>
                  <a:srgbClr val="FFFF00"/>
                </a:solidFill>
              </a:rPr>
              <a:t>WALIDPATO</a:t>
            </a:r>
          </a:p>
        </p:txBody>
      </p:sp>
    </p:spTree>
    <p:extLst>
      <p:ext uri="{BB962C8B-B14F-4D97-AF65-F5344CB8AC3E}">
        <p14:creationId xmlns:p14="http://schemas.microsoft.com/office/powerpoint/2010/main" xmlns="" val="2180239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395" y="590874"/>
            <a:ext cx="12041746" cy="3785652"/>
          </a:xfrm>
          <a:prstGeom prst="rect">
            <a:avLst/>
          </a:prstGeom>
        </p:spPr>
        <p:txBody>
          <a:bodyPr wrap="square">
            <a:spAutoFit/>
          </a:bodyPr>
          <a:lstStyle/>
          <a:p>
            <a:pPr marL="342900" lvl="0" indent="-342900" algn="just">
              <a:lnSpc>
                <a:spcPct val="150000"/>
              </a:lnSpc>
              <a:buFont typeface="Times New Roman" panose="02020603050405020304" pitchFamily="18" charset="0"/>
              <a:buChar char="•"/>
              <a:tabLst>
                <a:tab pos="457200" algn="l"/>
              </a:tabLst>
            </a:pPr>
            <a:r>
              <a:rPr lang="en-US" sz="32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It deals with the concepts and techniques of analysis useful in evaluating the worth of systems, products, and services in relation to their costs.</a:t>
            </a:r>
            <a:endParaRPr lang="en-US" sz="2400" b="1" dirty="0" smtClean="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50000"/>
              </a:lnSpc>
              <a:spcAft>
                <a:spcPts val="1000"/>
              </a:spcAft>
              <a:buFont typeface="Times New Roman" panose="02020603050405020304" pitchFamily="18" charset="0"/>
              <a:buChar char="•"/>
              <a:tabLst>
                <a:tab pos="457200" algn="l"/>
              </a:tabLst>
            </a:pPr>
            <a:r>
              <a:rPr lang="en-US" sz="32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Engineering economy is the application of economic analysis techniques in the comparison of engineering design alternatives.</a:t>
            </a:r>
            <a:endParaRPr lang="en-US" sz="2400" b="1" dirty="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xmlns="" val="65541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184" y="123241"/>
            <a:ext cx="11706896" cy="6478184"/>
          </a:xfrm>
          <a:prstGeom prst="rect">
            <a:avLst/>
          </a:prstGeom>
        </p:spPr>
        <p:txBody>
          <a:bodyPr wrap="square">
            <a:spAutoFit/>
          </a:bodyPr>
          <a:lstStyle/>
          <a:p>
            <a:pPr algn="just">
              <a:lnSpc>
                <a:spcPct val="150000"/>
              </a:lnSpc>
              <a:spcAft>
                <a:spcPts val="0"/>
              </a:spcAft>
            </a:pPr>
            <a:r>
              <a:rPr lang="en-US" sz="28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Engineering economics, previously known as engineering economy, is a subset of </a:t>
            </a:r>
            <a:r>
              <a:rPr lang="en-US" sz="2800" b="1" u="sng"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hlinkClick r:id="rId2" tooltip="Economics"/>
              </a:rPr>
              <a:t>economics</a:t>
            </a:r>
            <a:r>
              <a:rPr lang="en-US" sz="28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concerned with the use and "...application of economic principles"  in the analysis of engineering decisions. </a:t>
            </a:r>
            <a:r>
              <a:rPr lang="en-US" sz="2800" b="1" dirty="0" smtClean="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It </a:t>
            </a:r>
            <a:r>
              <a:rPr lang="en-US" sz="28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is focused on the branch of economics known as </a:t>
            </a:r>
            <a:r>
              <a:rPr lang="en-US" sz="2800" b="1" u="sng"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hlinkClick r:id="rId3" tooltip="Microeconomics"/>
              </a:rPr>
              <a:t>microeconomics</a:t>
            </a:r>
            <a:r>
              <a:rPr lang="en-US" sz="28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in that it studies the behavior of individuals and firms in making decisions regarding the allocation of limited resources. Thus, it focuses on the decision making process, its context and </a:t>
            </a:r>
            <a:r>
              <a:rPr lang="en-US" sz="2800" b="1" dirty="0" smtClean="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environment. It </a:t>
            </a:r>
            <a:r>
              <a:rPr lang="en-US" sz="28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is closely related to others such as </a:t>
            </a:r>
            <a:r>
              <a:rPr lang="en-US" sz="2800" b="1" u="sng"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hlinkClick r:id="rId4" tooltip="Statistics"/>
              </a:rPr>
              <a:t>Statistics</a:t>
            </a:r>
            <a:r>
              <a:rPr lang="en-US" sz="28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800" b="1" u="sng"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hlinkClick r:id="rId5" tooltip="Mathematics"/>
              </a:rPr>
              <a:t>Mathematics</a:t>
            </a:r>
            <a:r>
              <a:rPr lang="en-US" sz="28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and </a:t>
            </a:r>
            <a:r>
              <a:rPr lang="en-US" sz="2800" b="1" u="sng"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hlinkClick r:id="rId6" tooltip="Cost Accounting"/>
              </a:rPr>
              <a:t>Cost Accounting</a:t>
            </a:r>
            <a:r>
              <a:rPr lang="en-US" sz="28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It draws upon the logical framework of economics but adds to that the analytical power of mathematics and statistics.</a:t>
            </a:r>
            <a:endParaRPr lang="en-US" sz="2400" b="1" dirty="0">
              <a:solidFill>
                <a:srgbClr val="FFFF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xmlns="" val="978085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85673"/>
            <a:ext cx="12191999" cy="6740307"/>
          </a:xfrm>
          <a:prstGeom prst="rect">
            <a:avLst/>
          </a:prstGeom>
        </p:spPr>
        <p:txBody>
          <a:bodyPr wrap="square">
            <a:spAutoFit/>
          </a:bodyPr>
          <a:lstStyle/>
          <a:p>
            <a:pPr algn="just">
              <a:lnSpc>
                <a:spcPct val="150000"/>
              </a:lnSpc>
              <a:spcAft>
                <a:spcPts val="0"/>
              </a:spcAft>
            </a:pPr>
            <a:r>
              <a:rPr lang="en-US" sz="2400" b="1" u="sng"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hlinkClick r:id="rId2" tooltip="Engineer"/>
              </a:rPr>
              <a:t>Engineers</a:t>
            </a:r>
            <a:r>
              <a:rPr lang="en-US" sz="24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seek solutions to problems, and the economic viability of each potential solution is normally considered along with the technical aspects. Fundamentally, engineering economics involves formulating, estimating, and evaluating the economic outcomes when alternatives to accomplish a defined purpose are available. </a:t>
            </a:r>
            <a:endParaRPr lang="en-US" sz="2000" b="1" dirty="0" smtClean="0">
              <a:solidFill>
                <a:srgbClr val="FFFF00"/>
              </a:solidFill>
              <a:effectLst/>
              <a:latin typeface="Times New Roman" panose="02020603050405020304" pitchFamily="18" charset="0"/>
              <a:ea typeface="Times New Roman" panose="02020603050405020304" pitchFamily="18" charset="0"/>
            </a:endParaRPr>
          </a:p>
          <a:p>
            <a:pPr algn="just">
              <a:lnSpc>
                <a:spcPct val="150000"/>
              </a:lnSpc>
              <a:spcAft>
                <a:spcPts val="0"/>
              </a:spcAft>
            </a:pPr>
            <a:r>
              <a:rPr lang="en-US" sz="24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For each problem, there are usually many possible </a:t>
            </a:r>
            <a:r>
              <a:rPr lang="en-US" sz="2400" b="1" i="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alternatives</a:t>
            </a:r>
            <a:r>
              <a:rPr lang="en-US" sz="24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One option that must be considered in each analysis, and is often the </a:t>
            </a:r>
            <a:r>
              <a:rPr lang="en-US" sz="2400" b="1" i="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choice</a:t>
            </a:r>
            <a:r>
              <a:rPr lang="en-US" sz="24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is the </a:t>
            </a:r>
            <a:r>
              <a:rPr lang="en-US" sz="2400" b="1" i="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do nothing alternative</a:t>
            </a:r>
            <a:r>
              <a:rPr lang="en-US" sz="24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The </a:t>
            </a:r>
            <a:r>
              <a:rPr lang="en-US" sz="2400" b="1" i="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opportunity cost</a:t>
            </a:r>
            <a:r>
              <a:rPr lang="en-US" sz="24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of making one choice over another must also be </a:t>
            </a:r>
            <a:r>
              <a:rPr lang="en-US" sz="2400" b="1" dirty="0" smtClean="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considered. </a:t>
            </a:r>
            <a:endParaRPr lang="en-US" sz="2000" b="1" dirty="0" smtClean="0">
              <a:solidFill>
                <a:srgbClr val="FFFF00"/>
              </a:solidFill>
              <a:effectLst/>
              <a:latin typeface="Times New Roman" panose="02020603050405020304" pitchFamily="18" charset="0"/>
              <a:ea typeface="Times New Roman" panose="02020603050405020304" pitchFamily="18" charset="0"/>
            </a:endParaRPr>
          </a:p>
          <a:p>
            <a:pPr algn="just">
              <a:lnSpc>
                <a:spcPct val="150000"/>
              </a:lnSpc>
              <a:spcAft>
                <a:spcPts val="0"/>
              </a:spcAft>
            </a:pPr>
            <a:r>
              <a:rPr lang="en-US" sz="2400" b="1" i="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Costs</a:t>
            </a:r>
            <a:r>
              <a:rPr lang="en-US" sz="24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400" b="1" dirty="0" smtClean="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is </a:t>
            </a:r>
            <a:r>
              <a:rPr lang="en-US" sz="24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considered, for each alternative, for an </a:t>
            </a:r>
            <a:r>
              <a:rPr lang="en-US" sz="2400" b="1" i="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analysis period</a:t>
            </a:r>
            <a:r>
              <a:rPr lang="en-US" sz="24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that is either a fixed number of years or the estimated life of the project. </a:t>
            </a:r>
            <a:r>
              <a:rPr lang="en-US" sz="2400" b="1" dirty="0" smtClean="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Some </a:t>
            </a:r>
            <a:r>
              <a:rPr lang="en-US" sz="24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other topics that may be addressed in engineering economics are </a:t>
            </a:r>
            <a:r>
              <a:rPr lang="en-US" sz="2400" b="1" u="sng"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hlinkClick r:id="rId3" tooltip="Inflation"/>
              </a:rPr>
              <a:t>inflation</a:t>
            </a:r>
            <a:r>
              <a:rPr lang="en-US" sz="24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400" b="1" u="sng"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hlinkClick r:id="rId4" tooltip="Uncertainty"/>
              </a:rPr>
              <a:t>uncertainty</a:t>
            </a:r>
            <a:r>
              <a:rPr lang="en-US" sz="24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replacements, </a:t>
            </a:r>
            <a:r>
              <a:rPr lang="en-US" sz="2400" b="1" u="sng"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hlinkClick r:id="rId5" tooltip="Depreciation"/>
              </a:rPr>
              <a:t>depreciation</a:t>
            </a:r>
            <a:r>
              <a:rPr lang="en-US" sz="24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400" b="1" u="sng"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hlinkClick r:id="rId6" tooltip="Resource depletion"/>
              </a:rPr>
              <a:t>resource depletion</a:t>
            </a:r>
            <a:r>
              <a:rPr lang="en-US" sz="24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400" b="1" u="sng"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hlinkClick r:id="rId7" tooltip="Taxes"/>
              </a:rPr>
              <a:t>taxes</a:t>
            </a:r>
            <a:r>
              <a:rPr lang="en-US" sz="24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400" b="1" u="sng"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hlinkClick r:id="rId8" tooltip="Tax credits"/>
              </a:rPr>
              <a:t>tax credits</a:t>
            </a:r>
            <a:r>
              <a:rPr lang="en-US" sz="24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400" b="1" u="sng"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hlinkClick r:id="rId9" tooltip="Accounting"/>
              </a:rPr>
              <a:t>accounting</a:t>
            </a:r>
            <a:r>
              <a:rPr lang="en-US" sz="24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cost estimations, or </a:t>
            </a:r>
            <a:r>
              <a:rPr lang="en-US" sz="2400" b="1" u="sng"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hlinkClick r:id="rId10" tooltip="Capital (economics)"/>
              </a:rPr>
              <a:t>capital financing</a:t>
            </a:r>
            <a:r>
              <a:rPr lang="en-US" sz="24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All these topics are primary skills and knowledge areas in the field of </a:t>
            </a:r>
            <a:r>
              <a:rPr lang="en-US" sz="2400" b="1" u="sng"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hlinkClick r:id="rId11" tooltip="Cost engineering"/>
              </a:rPr>
              <a:t>cost engineering</a:t>
            </a:r>
            <a:r>
              <a:rPr lang="en-US" sz="24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sz="2000" b="1" dirty="0">
              <a:solidFill>
                <a:srgbClr val="FFFF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xmlns="" val="507957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cstate="print">
            <a:extLst>
              <a:ext uri="{28A0092B-C50C-407E-A947-70E740481C1C}">
                <a14:useLocalDpi xmlns:a14="http://schemas.microsoft.com/office/drawing/2010/main" xmlns="" val="0"/>
              </a:ext>
            </a:extLst>
          </a:blip>
          <a:srcRect t="27100"/>
          <a:stretch/>
        </p:blipFill>
        <p:spPr bwMode="auto">
          <a:xfrm>
            <a:off x="1077259" y="371417"/>
            <a:ext cx="10243271" cy="5694532"/>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3949736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305" y="204508"/>
            <a:ext cx="11745532" cy="5078313"/>
          </a:xfrm>
          <a:prstGeom prst="rect">
            <a:avLst/>
          </a:prstGeom>
        </p:spPr>
        <p:txBody>
          <a:bodyPr wrap="square">
            <a:spAutoFit/>
          </a:bodyPr>
          <a:lstStyle/>
          <a:p>
            <a:pPr algn="just">
              <a:lnSpc>
                <a:spcPct val="150000"/>
              </a:lnSpc>
            </a:pPr>
            <a:r>
              <a:rPr lang="en-US" sz="3600" b="1" dirty="0" smtClean="0">
                <a:solidFill>
                  <a:srgbClr val="FFFF00"/>
                </a:solidFill>
                <a:latin typeface="Times New Roman" panose="02020603050405020304" pitchFamily="18" charset="0"/>
                <a:ea typeface="Times New Roman" panose="02020603050405020304" pitchFamily="18" charset="0"/>
                <a:cs typeface="Arial" panose="020B0604020202020204" pitchFamily="34" charset="0"/>
              </a:rPr>
              <a:t>The </a:t>
            </a:r>
            <a:r>
              <a:rPr lang="en-US" sz="36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Accreditation Board for Engineering and Technology (ABET) states that ENGINEERING "</a:t>
            </a:r>
            <a:r>
              <a:rPr lang="en-US" sz="3600" b="1" i="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is the profession in which a knowledge of the mathematical and natural sciences gained by study, experience, and practice is applied with judgment to develop ways to utilize, economically, the materials and forces of nature for the benefit of mankind</a:t>
            </a:r>
            <a:r>
              <a:rPr lang="en-US" sz="3600" b="1" dirty="0">
                <a:solidFill>
                  <a:srgbClr val="FFFF00"/>
                </a:solidFill>
                <a:latin typeface="Times New Roman" panose="02020603050405020304" pitchFamily="18" charset="0"/>
                <a:ea typeface="Times New Roman" panose="02020603050405020304" pitchFamily="18" charset="0"/>
                <a:cs typeface="Arial" panose="020B0604020202020204" pitchFamily="34" charset="0"/>
              </a:rPr>
              <a:t>".</a:t>
            </a:r>
            <a:endParaRPr lang="en-US" sz="2800" b="1" dirty="0">
              <a:solidFill>
                <a:srgbClr val="FFFF00"/>
              </a:solidFill>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xmlns="" val="161751004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xmlns=""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Equity</Template>
  <TotalTime>86</TotalTime>
  <Words>1283</Words>
  <Application>Microsoft Office PowerPoint</Application>
  <PresentationFormat>Custom</PresentationFormat>
  <Paragraphs>70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Celestial</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Microsoft (C)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ola</dc:creator>
  <cp:lastModifiedBy>ola</cp:lastModifiedBy>
  <cp:revision>25</cp:revision>
  <dcterms:created xsi:type="dcterms:W3CDTF">2017-02-28T04:11:17Z</dcterms:created>
  <dcterms:modified xsi:type="dcterms:W3CDTF">2017-12-22T10:56:04Z</dcterms:modified>
</cp:coreProperties>
</file>